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4">
  <p:sldMasterIdLst>
    <p:sldMasterId id="2147483660" r:id="rId1"/>
    <p:sldMasterId id="2147483648" r:id="rId2"/>
  </p:sldMasterIdLst>
  <p:notesMasterIdLst>
    <p:notesMasterId r:id="rId25"/>
  </p:notesMasterIdLst>
  <p:handoutMasterIdLst>
    <p:handoutMasterId r:id="rId26"/>
  </p:handoutMasterIdLst>
  <p:sldIdLst>
    <p:sldId id="400" r:id="rId3"/>
    <p:sldId id="569" r:id="rId4"/>
    <p:sldId id="570" r:id="rId5"/>
    <p:sldId id="575" r:id="rId6"/>
    <p:sldId id="568" r:id="rId7"/>
    <p:sldId id="571" r:id="rId8"/>
    <p:sldId id="572" r:id="rId9"/>
    <p:sldId id="562" r:id="rId10"/>
    <p:sldId id="566" r:id="rId11"/>
    <p:sldId id="271" r:id="rId12"/>
    <p:sldId id="401" r:id="rId13"/>
    <p:sldId id="573" r:id="rId14"/>
    <p:sldId id="574" r:id="rId15"/>
    <p:sldId id="576" r:id="rId16"/>
    <p:sldId id="578" r:id="rId17"/>
    <p:sldId id="580" r:id="rId18"/>
    <p:sldId id="581" r:id="rId19"/>
    <p:sldId id="582" r:id="rId20"/>
    <p:sldId id="583" r:id="rId21"/>
    <p:sldId id="584" r:id="rId22"/>
    <p:sldId id="585" r:id="rId23"/>
    <p:sldId id="564" r:id="rId24"/>
  </p:sldIdLst>
  <p:sldSz cx="9144000" cy="6858000" type="screen4x3"/>
  <p:notesSz cx="7102475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5645639241" initials="8" lastIdx="2" clrIdx="0">
    <p:extLst>
      <p:ext uri="{19B8F6BF-5375-455C-9EA6-DF929625EA0E}">
        <p15:presenceInfo xmlns:p15="http://schemas.microsoft.com/office/powerpoint/2012/main" userId="4aa6df5837d499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C2D4E0"/>
    <a:srgbClr val="92D050"/>
    <a:srgbClr val="064F74"/>
    <a:srgbClr val="DFE8EE"/>
    <a:srgbClr val="B0CAD7"/>
    <a:srgbClr val="C9753E"/>
    <a:srgbClr val="FF2121"/>
    <a:srgbClr val="D9D9D9"/>
    <a:srgbClr val="CF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56" autoAdjust="0"/>
  </p:normalViewPr>
  <p:slideViewPr>
    <p:cSldViewPr snapToObjects="1">
      <p:cViewPr varScale="1">
        <p:scale>
          <a:sx n="109" d="100"/>
          <a:sy n="109" d="100"/>
        </p:scale>
        <p:origin x="1656" y="78"/>
      </p:cViewPr>
      <p:guideLst>
        <p:guide orient="horz" pos="2154"/>
        <p:guide pos="2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1872"/>
    </p:cViewPr>
  </p:sorterViewPr>
  <p:notesViewPr>
    <p:cSldViewPr snapToObjects="1">
      <p:cViewPr varScale="1">
        <p:scale>
          <a:sx n="80" d="100"/>
          <a:sy n="80" d="100"/>
        </p:scale>
        <p:origin x="-2106" y="-90"/>
      </p:cViewPr>
      <p:guideLst>
        <p:guide orient="horz" pos="3224"/>
        <p:guide pos="2237"/>
      </p:guideLst>
    </p:cSldViewPr>
  </p:notes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163" cy="511175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pPr>
              <a:defRPr/>
            </a:pPr>
            <a:fld id="{6366EC07-F4F6-4644-B121-629C4F451949}" type="datetimeFigureOut">
              <a:rPr lang="zh-CN" altLang="en-US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21850"/>
            <a:ext cx="3078163" cy="511175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1175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pPr>
              <a:defRPr/>
            </a:pPr>
            <a:fld id="{BF924485-A8A7-4447-8894-8DE658D263E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66" tIns="49533" rIns="99066" bIns="49533" numCol="1" anchor="t" anchorCtr="0" compatLnSpc="1"/>
          <a:lstStyle>
            <a:lvl1pPr>
              <a:buFont typeface="Arial" panose="020B0604020202020204" pitchFamily="34" charset="0"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66" tIns="49533" rIns="99066" bIns="49533" numCol="1" anchor="t" anchorCtr="0" compatLnSpc="1"/>
          <a:lstStyle>
            <a:lvl1pPr algn="r">
              <a:buFont typeface="Arial" panose="020B0604020202020204" pitchFamily="34" charset="0"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E6B65C4-C870-4590-B713-32235FBCC24F}" type="datetimeFigureOut">
              <a:rPr lang="zh-CN" altLang="en-US"/>
              <a:t>2022/11/5</a:t>
            </a:fld>
            <a:endParaRPr lang="en-US"/>
          </a:p>
        </p:txBody>
      </p:sp>
      <p:sp>
        <p:nvSpPr>
          <p:cNvPr id="9216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66" tIns="49533" rIns="99066" bIns="49533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66" tIns="49533" rIns="99066" bIns="49533" numCol="1" anchor="b" anchorCtr="0" compatLnSpc="1"/>
          <a:lstStyle>
            <a:lvl1pPr>
              <a:buFont typeface="Arial" panose="020B0604020202020204" pitchFamily="34" charset="0"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66" tIns="49533" rIns="99066" bIns="49533" numCol="1" anchor="b" anchorCtr="0" compatLnSpc="1"/>
          <a:lstStyle>
            <a:lvl1pPr algn="r">
              <a:buFont typeface="Arial" panose="020B0604020202020204" pitchFamily="34" charset="0"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8F86052-36AD-4B4C-8855-BF897F727E22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F86052-36AD-4B4C-8855-BF897F727E22}" type="slidenum">
              <a:rPr lang="zh-CN" alt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50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601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499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442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34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763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884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0774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0847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2245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910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网络运行时，内存，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CPU 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会都在飞速消耗，我们无法为了让设备变得智能一点点就负担如此昂贵的代价</a:t>
            </a:r>
            <a:endParaRPr lang="en-US" altLang="zh-CN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在训练过程中，我们需要使用复杂的模型，大量的计算资源，以便从非常大、高度冗余的数据集中提取出信息。在实验中，效果最好的模型往往规模很大，甚至由多个模型集成得到。而大模型不方便部署到服务中去，常见的瓶颈如下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推断速度慢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对部署资源要求高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(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内存，显存等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在部署时，我们对延迟以及计算资源都有着严格的限制。</a:t>
            </a:r>
          </a:p>
          <a:p>
            <a:endParaRPr lang="zh-CN" altLang="en-US" dirty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F6B33-BD40-4C6E-8110-C82D5B58C2D3}" type="slidenum">
              <a:rPr lang="zh-CN" alt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648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0350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F86052-36AD-4B4C-8855-BF897F727E22}" type="slidenum">
              <a:rPr lang="zh-CN" alt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第一页将</a:t>
            </a:r>
            <a:r>
              <a:rPr lang="en-US" altLang="zh-CN"/>
              <a:t>FAST</a:t>
            </a:r>
            <a:r>
              <a:rPr lang="zh-CN" altLang="en-US"/>
              <a:t>天眼的组成结构及其工作原理，进一步引出需要检测的 通信线缆 在系统中的重要程度。</a:t>
            </a:r>
            <a:endParaRPr lang="zh-CN" altLang="en-US" dirty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F6B33-BD40-4C6E-8110-C82D5B58C2D3}" type="slidenum">
              <a:rPr lang="zh-CN" alt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902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第一页将</a:t>
            </a:r>
            <a:r>
              <a:rPr lang="en-US" altLang="zh-CN"/>
              <a:t>FAST</a:t>
            </a:r>
            <a:r>
              <a:rPr lang="zh-CN" altLang="en-US"/>
              <a:t>天眼的组成结构及其工作原理，进一步引出需要检测的 通信线缆 在系统中的重要程度。</a:t>
            </a:r>
            <a:endParaRPr lang="zh-CN" altLang="en-US" dirty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F6B33-BD40-4C6E-8110-C82D5B58C2D3}" type="slidenum">
              <a:rPr lang="zh-CN" altLang="en-US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785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第一页将</a:t>
            </a:r>
            <a:r>
              <a:rPr lang="en-US" altLang="zh-CN"/>
              <a:t>FAST</a:t>
            </a:r>
            <a:r>
              <a:rPr lang="zh-CN" altLang="en-US"/>
              <a:t>天眼的组成结构及其工作原理，进一步引出需要检测的 通信线缆 在系统中的重要程度。</a:t>
            </a:r>
            <a:endParaRPr lang="zh-CN" altLang="en-US" dirty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F6B33-BD40-4C6E-8110-C82D5B58C2D3}" type="slidenum">
              <a:rPr lang="zh-CN" altLang="en-US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7925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第一页将</a:t>
            </a:r>
            <a:r>
              <a:rPr lang="en-US" altLang="zh-CN"/>
              <a:t>FAST</a:t>
            </a:r>
            <a:r>
              <a:rPr lang="zh-CN" altLang="en-US"/>
              <a:t>天眼的组成结构及其工作原理，进一步引出需要检测的 通信线缆 在系统中的重要程度。</a:t>
            </a:r>
            <a:endParaRPr lang="zh-CN" altLang="en-US" dirty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F6B33-BD40-4C6E-8110-C82D5B58C2D3}" type="slidenum">
              <a:rPr lang="zh-CN" alt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945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64362-B690-4E1A-9618-87D96D8D2C58}" type="slidenum">
              <a:rPr lang="zh-CN" altLang="en-US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8023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F6B33-BD40-4C6E-8110-C82D5B58C2D3}" type="slidenum">
              <a:rPr lang="zh-CN" altLang="en-US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15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F6B33-BD40-4C6E-8110-C82D5B58C2D3}" type="slidenum">
              <a:rPr lang="zh-CN" altLang="en-US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61D441-06A3-4EBD-AAF2-22634FE8F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4E06-0359-455E-BE1F-16553B2460B0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99F7FA-22A2-4A44-A38F-0A4785D3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047D3C-D1B8-43E7-AA03-DCA6BD22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4C-53A3-4DF6-881C-30FC42A8C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16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9BD47-7D61-4FD0-BDA8-B062198449A4}" type="datetime1">
              <a:rPr lang="zh-CN" altLang="en-US"/>
              <a:t>2022/11/5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A4F69-0E04-4912-9768-49E85FF72957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7D15D-9E7F-48F1-977F-494B38D8A815}" type="datetime1">
              <a:rPr lang="zh-CN" altLang="en-US"/>
              <a:t>2022/11/5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D86BA-C50C-442F-AD64-54C0719DD93B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C9DD1-6770-4102-A0B9-154E8661A201}" type="datetime1">
              <a:rPr lang="zh-CN" altLang="en-US"/>
              <a:t>2022/11/5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0088C-6514-4D32-B12B-13CF5C3DEEF3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54258-A2D5-4636-B762-CDA56146811D}" type="datetime1">
              <a:rPr lang="zh-CN" altLang="en-US"/>
              <a:t>2022/11/5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57097-70E8-4394-8FEB-88E85959BB3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CC4CD-08EB-4285-ABF9-9549C3D36E9B}" type="datetime1">
              <a:rPr lang="zh-CN" altLang="en-US"/>
              <a:t>2022/11/5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5C415-FC3E-4A35-9E97-8983F3577E1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B4EFE-452F-43D9-BDC6-C8A0679C8CA8}" type="datetime1">
              <a:rPr lang="zh-CN" altLang="en-US"/>
              <a:t>2022/11/5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776FE-7A57-43C8-8A62-70A9968596A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ADBCB-D6CE-4DC4-B925-AED03632F685}" type="datetime1">
              <a:rPr lang="zh-CN" altLang="en-US"/>
              <a:t>2022/11/5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8FC24-7A48-4F99-BE7F-56608603697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E41C7-EAD6-4260-95FC-2CDD4212B828}" type="datetime1">
              <a:rPr lang="zh-CN" altLang="en-US"/>
              <a:t>2022/11/5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579B4-A01E-47FD-8C51-97E09C281413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DE9C4-EFE9-48B7-876D-BF573FAC43F2}" type="datetime1">
              <a:rPr lang="zh-CN" altLang="en-US"/>
              <a:t>2022/11/5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501C1-A188-48D4-BAA9-DF57B0B817E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BED6FB-42B3-4141-B668-906BB00DC460}" type="datetime1">
              <a:rPr lang="zh-CN" altLang="en-US"/>
              <a:t>2022/11/5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24DC1-82DB-4594-9438-DE079793544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A63E5-FFC6-453C-AA22-252755DDDF78}" type="datetime1">
              <a:rPr lang="zh-CN" altLang="en-US"/>
              <a:t>2022/11/5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4CFE3-D765-45E7-B492-2FB56658D127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B8D71B-ED5D-4551-8C30-325DCA10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22449D-6F42-476C-8E5E-1CC54AF56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F7F7B6-61D2-43D1-9392-B43CC4E89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4E06-0359-455E-BE1F-16553B2460B0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593AE-F05A-4F57-B34B-A80D35A09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F0566-4F91-44F8-B9F7-A4474E4DA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7CD4C-53A3-4DF6-881C-30FC42A8C75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F970A3-4D31-4E20-8627-3F232C0176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F2B0D05-F1A5-4DBE-95D7-3993BD20EBEF}" type="datetime1">
              <a:rPr lang="zh-CN" altLang="en-US"/>
              <a:t>2022/11/5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9CBEDE4-DF30-4632-BDC4-CC48BDF68423}" type="slidenum">
              <a:rPr lang="zh-CN" altLang="en-US"/>
              <a:t>‹#›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D77210-5D2C-4A8F-A45D-7F7ACA3096D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雪景背景主楼">
            <a:extLst>
              <a:ext uri="{FF2B5EF4-FFF2-40B4-BE49-F238E27FC236}">
                <a16:creationId xmlns:a16="http://schemas.microsoft.com/office/drawing/2014/main" id="{4271571D-217C-4912-8FCA-56C7D79AB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2997"/>
            <a:ext cx="2042561" cy="3167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10C5037-0E61-4569-BFEE-C9D4AFFF9E5D}"/>
              </a:ext>
            </a:extLst>
          </p:cNvPr>
          <p:cNvSpPr/>
          <p:nvPr/>
        </p:nvSpPr>
        <p:spPr>
          <a:xfrm>
            <a:off x="5319256" y="6392441"/>
            <a:ext cx="364715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机器人技术与系统国家重点实验室</a:t>
            </a:r>
            <a:endParaRPr lang="zh-CN" altLang="zh-CN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4239970-5C44-47B7-9DC1-1E58BBA64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85027"/>
            <a:ext cx="9144000" cy="170584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lnSpc>
                <a:spcPts val="4000"/>
              </a:lnSpc>
              <a:buFontTx/>
              <a:buNone/>
              <a:defRPr/>
            </a:pPr>
            <a:br>
              <a:rPr lang="zh-CN" altLang="en-US" sz="1100" b="1" kern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3600" b="1" kern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目标检测任务中的模型压缩方法</a:t>
            </a:r>
            <a:endParaRPr lang="en-US" altLang="zh-CN" sz="3600" b="1" kern="0">
              <a:solidFill>
                <a:srgbClr val="A500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lnSpc>
                <a:spcPts val="4000"/>
              </a:lnSpc>
              <a:buFontTx/>
              <a:buNone/>
              <a:defRPr/>
            </a:pPr>
            <a:r>
              <a:rPr lang="zh-CN" altLang="en-US" sz="3600" b="1" kern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缺陷检测中的改进尝试</a:t>
            </a:r>
            <a:endParaRPr lang="en-US" altLang="zh-CN" sz="36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ts val="3400"/>
              </a:lnSpc>
              <a:buFontTx/>
              <a:buNone/>
              <a:defRPr/>
            </a:pPr>
            <a:r>
              <a:rPr lang="zh-CN" altLang="en-US" sz="25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</a:t>
            </a:r>
            <a:r>
              <a:rPr lang="en-US" altLang="zh-CN" sz="25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</a:t>
            </a:r>
            <a:endParaRPr lang="en-US" altLang="zh-CN" sz="2500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3280C5B-FE49-4847-97F4-DCE5083BD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84" y="3572997"/>
            <a:ext cx="7631894" cy="23462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accent1"/>
              </a:buClr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 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1"/>
              </a:buClr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机器人技术与系统国家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重点实验室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1"/>
              </a:buClr>
              <a:defRPr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佟鑫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1"/>
              </a:buClr>
              <a:defRPr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指导教师：张学贺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1"/>
              </a:buClr>
              <a:defRPr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818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44"/>
          <p:cNvSpPr>
            <a:spLocks noChangeArrowheads="1"/>
          </p:cNvSpPr>
          <p:nvPr/>
        </p:nvSpPr>
        <p:spPr bwMode="auto">
          <a:xfrm>
            <a:off x="473075" y="788371"/>
            <a:ext cx="7122883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图像分类与目标检测的区别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795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6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7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8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9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801" name="矩形 27"/>
          <p:cNvSpPr>
            <a:spLocks noChangeArrowheads="1"/>
          </p:cNvSpPr>
          <p:nvPr/>
        </p:nvSpPr>
        <p:spPr bwMode="auto">
          <a:xfrm>
            <a:off x="428625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4" name="直接连接符 17"/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5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6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275310" y="6596956"/>
            <a:ext cx="855180" cy="190888"/>
          </a:xfrm>
          <a:noFill/>
        </p:spPr>
        <p:txBody>
          <a:bodyPr/>
          <a:lstStyle/>
          <a:p>
            <a:fld id="{A0558BAD-878D-4C9F-A1B0-08E561DFBF87}" type="slidenum">
              <a:rPr lang="zh-CN" altLang="en-US" smtClean="0"/>
              <a:t>10</a:t>
            </a:fld>
            <a:endParaRPr lang="en-US" altLang="zh-CN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6313489A-3910-AEA0-8CAB-649155594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73" y="3435842"/>
            <a:ext cx="1439980" cy="5683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st="38100" dir="7800000" algn="ctr" rotWithShape="0">
              <a:schemeClr val="tx1"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/>
              <a:t>输出类别</a:t>
            </a:r>
            <a:endParaRPr lang="en-US" altLang="zh-CN" sz="1050" dirty="0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D55A9281-59A6-9B72-4670-0E809A99A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031" y="3435842"/>
            <a:ext cx="1439980" cy="5363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st="38100" dir="7800000" algn="ctr" rotWithShape="0">
              <a:schemeClr val="tx1"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/>
              <a:t>输出</a:t>
            </a:r>
            <a:r>
              <a:rPr lang="en-US" altLang="zh-CN" sz="1050"/>
              <a:t>bounding box</a:t>
            </a:r>
            <a:r>
              <a:rPr lang="zh-CN" altLang="en-US" sz="1050"/>
              <a:t>和类别</a:t>
            </a:r>
            <a:endParaRPr lang="en-US" altLang="zh-CN" sz="105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CECEC8-0501-7379-4B4F-32AA03B7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37" y="1748109"/>
            <a:ext cx="2855254" cy="1626630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277D611F-F9F9-8F99-878F-8C4339CF2727}"/>
              </a:ext>
            </a:extLst>
          </p:cNvPr>
          <p:cNvSpPr/>
          <p:nvPr/>
        </p:nvSpPr>
        <p:spPr bwMode="auto">
          <a:xfrm>
            <a:off x="3996008" y="2565012"/>
            <a:ext cx="1583978" cy="140822"/>
          </a:xfrm>
          <a:prstGeom prst="rightArrow">
            <a:avLst/>
          </a:prstGeom>
          <a:solidFill>
            <a:srgbClr val="962D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0F25093-CB60-F5AA-1E4B-0BB2AD4671FB}"/>
              </a:ext>
            </a:extLst>
          </p:cNvPr>
          <p:cNvSpPr txBox="1"/>
          <p:nvPr/>
        </p:nvSpPr>
        <p:spPr>
          <a:xfrm>
            <a:off x="4284004" y="1963584"/>
            <a:ext cx="1224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目标检测需要对齐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B91D033-A70F-F015-E31A-9D3263F9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984" y="1557026"/>
            <a:ext cx="3115131" cy="180384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98A99E1-8811-1359-3BF6-9D095428CCB3}"/>
              </a:ext>
            </a:extLst>
          </p:cNvPr>
          <p:cNvSpPr txBox="1"/>
          <p:nvPr/>
        </p:nvSpPr>
        <p:spPr>
          <a:xfrm>
            <a:off x="5723984" y="3345276"/>
            <a:ext cx="316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过程中涉及的方法，削弱了模型的泛化能力。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4854C0A-3C8F-AA68-831D-F40E21B05ADE}"/>
              </a:ext>
            </a:extLst>
          </p:cNvPr>
          <p:cNvSpPr txBox="1"/>
          <p:nvPr/>
        </p:nvSpPr>
        <p:spPr>
          <a:xfrm>
            <a:off x="1" y="4195484"/>
            <a:ext cx="91304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特征蒸馏：强迫</a:t>
            </a:r>
            <a:r>
              <a:rPr lang="en-US" altLang="zh-CN"/>
              <a:t>Student</a:t>
            </a:r>
            <a:r>
              <a:rPr lang="zh-CN" altLang="en-US"/>
              <a:t>的特征图响应贴合</a:t>
            </a:r>
            <a:r>
              <a:rPr lang="en-US" altLang="zh-CN"/>
              <a:t>Teacher</a:t>
            </a:r>
            <a:r>
              <a:rPr lang="zh-CN" altLang="en-US"/>
              <a:t>的特征图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E6EEA39-B102-522F-547E-2CD37AC14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444" y="4649848"/>
            <a:ext cx="1861819" cy="187563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4BADB51-39AF-BCD5-229A-2749FA328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578" y="4626375"/>
            <a:ext cx="1933284" cy="1922583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87650E9-FC64-0C29-489A-292985BA2C95}"/>
              </a:ext>
            </a:extLst>
          </p:cNvPr>
          <p:cNvSpPr txBox="1"/>
          <p:nvPr/>
        </p:nvSpPr>
        <p:spPr>
          <a:xfrm>
            <a:off x="6058441" y="5133526"/>
            <a:ext cx="115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计算差异</a:t>
            </a:r>
            <a:endParaRPr lang="en-US" altLang="zh-CN"/>
          </a:p>
          <a:p>
            <a:r>
              <a:rPr lang="zh-CN" altLang="en-US"/>
              <a:t>回传</a:t>
            </a:r>
            <a:r>
              <a:rPr lang="en-US" altLang="zh-CN"/>
              <a:t>Loss</a:t>
            </a:r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62921F8-4AE4-EA17-8BC5-4FF899D21EB7}"/>
              </a:ext>
            </a:extLst>
          </p:cNvPr>
          <p:cNvSpPr txBox="1"/>
          <p:nvPr/>
        </p:nvSpPr>
        <p:spPr>
          <a:xfrm>
            <a:off x="7208360" y="6086944"/>
            <a:ext cx="162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HOW TO DO?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9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11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目标检测中的知识蒸馏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B7243850-4CBC-4E29-BD2B-DC56BC6C6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efficient object detection models with knowledge distillation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B97CFD-6736-EA23-D25B-651AE76D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31978"/>
            <a:ext cx="6670675" cy="29084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CEFDC8-D9D2-8683-22C3-39209EF6E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5" y="4935304"/>
            <a:ext cx="3552825" cy="15144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CC3BC7D-DD74-9AF0-B773-6E5D0A144A2A}"/>
              </a:ext>
            </a:extLst>
          </p:cNvPr>
          <p:cNvSpPr/>
          <p:nvPr/>
        </p:nvSpPr>
        <p:spPr bwMode="auto">
          <a:xfrm>
            <a:off x="2916023" y="6109542"/>
            <a:ext cx="647991" cy="3568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D5094BFB-6C9A-E9FA-8600-B839F30CA4D1}"/>
              </a:ext>
            </a:extLst>
          </p:cNvPr>
          <p:cNvSpPr/>
          <p:nvPr/>
        </p:nvSpPr>
        <p:spPr bwMode="auto">
          <a:xfrm>
            <a:off x="4392002" y="4872326"/>
            <a:ext cx="359995" cy="1667046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7AD965-0C0F-1220-9F15-B5641A1A5428}"/>
              </a:ext>
            </a:extLst>
          </p:cNvPr>
          <p:cNvSpPr txBox="1"/>
          <p:nvPr/>
        </p:nvSpPr>
        <p:spPr>
          <a:xfrm>
            <a:off x="4836010" y="4785508"/>
            <a:ext cx="370794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对于</a:t>
            </a:r>
            <a:r>
              <a:rPr lang="en-US" altLang="zh-CN"/>
              <a:t>bounding box</a:t>
            </a:r>
            <a:r>
              <a:rPr lang="zh-CN" altLang="en-US"/>
              <a:t>，采用一种以</a:t>
            </a:r>
            <a:r>
              <a:rPr lang="en-US" altLang="zh-CN"/>
              <a:t>teacher</a:t>
            </a:r>
            <a:r>
              <a:rPr lang="zh-CN" altLang="en-US"/>
              <a:t>为上界的回归方式。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对于类别，需要对齐实例。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对齐、设计回归准则 并不具有优势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64A6B04-EE52-68DD-CF7D-7F7158050115}"/>
              </a:ext>
            </a:extLst>
          </p:cNvPr>
          <p:cNvSpPr/>
          <p:nvPr/>
        </p:nvSpPr>
        <p:spPr bwMode="auto">
          <a:xfrm>
            <a:off x="7307962" y="2997006"/>
            <a:ext cx="863988" cy="719990"/>
          </a:xfrm>
          <a:prstGeom prst="rect">
            <a:avLst/>
          </a:prstGeom>
          <a:solidFill>
            <a:srgbClr val="962D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GT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F187D0-5E29-8257-B675-BFB52AC390A2}"/>
              </a:ext>
            </a:extLst>
          </p:cNvPr>
          <p:cNvSpPr/>
          <p:nvPr/>
        </p:nvSpPr>
        <p:spPr bwMode="auto">
          <a:xfrm>
            <a:off x="7379961" y="2712149"/>
            <a:ext cx="1007986" cy="62159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T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378013-2F6D-AA80-EF41-166B65033AD6}"/>
              </a:ext>
            </a:extLst>
          </p:cNvPr>
          <p:cNvSpPr/>
          <p:nvPr/>
        </p:nvSpPr>
        <p:spPr bwMode="auto">
          <a:xfrm>
            <a:off x="7573207" y="3429000"/>
            <a:ext cx="1007986" cy="39935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   S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680486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9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12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目标检测中的知识蒸馏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B7243850-4CBC-4E29-BD2B-DC56BC6C6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Mimicking Very Efficient Network for Object Detection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58E40F-DB09-41EA-9CA9-90D77946A5DE}"/>
              </a:ext>
            </a:extLst>
          </p:cNvPr>
          <p:cNvSpPr txBox="1"/>
          <p:nvPr/>
        </p:nvSpPr>
        <p:spPr>
          <a:xfrm>
            <a:off x="528018" y="1902507"/>
            <a:ext cx="8220695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/>
              <a:t>提出观点：</a:t>
            </a:r>
            <a:endParaRPr lang="en-US" altLang="zh-CN"/>
          </a:p>
          <a:p>
            <a:r>
              <a:rPr lang="zh-CN" altLang="en-US"/>
              <a:t>单纯使小模型学习大模型的</a:t>
            </a:r>
            <a:r>
              <a:rPr lang="en-US" altLang="zh-CN"/>
              <a:t>feature map</a:t>
            </a:r>
            <a:r>
              <a:rPr lang="zh-CN" altLang="en-US"/>
              <a:t>并不能</a:t>
            </a:r>
            <a:r>
              <a:rPr lang="en-US" altLang="zh-CN"/>
              <a:t>work</a:t>
            </a:r>
            <a:r>
              <a:rPr lang="zh-CN" altLang="en-US"/>
              <a:t>，原因在于</a:t>
            </a:r>
            <a:r>
              <a:rPr lang="en-US" altLang="zh-CN"/>
              <a:t>feature map</a:t>
            </a:r>
            <a:r>
              <a:rPr lang="zh-CN" altLang="en-US"/>
              <a:t>的维度太高，包含太多全局的信息，而对于仅有少量</a:t>
            </a:r>
            <a:r>
              <a:rPr lang="en-US" altLang="zh-CN"/>
              <a:t>object</a:t>
            </a:r>
            <a:r>
              <a:rPr lang="zh-CN" altLang="en-US"/>
              <a:t>的</a:t>
            </a:r>
            <a:r>
              <a:rPr lang="en-US" altLang="zh-CN"/>
              <a:t>feature map</a:t>
            </a:r>
            <a:r>
              <a:rPr lang="zh-CN" altLang="en-US"/>
              <a:t>，通常只有微弱的响应。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09672A-C48E-7E4E-F2DF-4D161CCD5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4" y="3269094"/>
            <a:ext cx="6328411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B35AEA-D374-C523-A6B8-E84689D3BC5F}"/>
              </a:ext>
            </a:extLst>
          </p:cNvPr>
          <p:cNvSpPr txBox="1"/>
          <p:nvPr/>
        </p:nvSpPr>
        <p:spPr>
          <a:xfrm>
            <a:off x="7091965" y="3644997"/>
            <a:ext cx="165674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仅针对局部的样本区域进行特征蒸馏，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区域的选择基于</a:t>
            </a:r>
            <a:r>
              <a:rPr lang="en-US" altLang="zh-CN"/>
              <a:t>S-net</a:t>
            </a:r>
            <a:r>
              <a:rPr lang="zh-CN" altLang="en-US"/>
              <a:t>的</a:t>
            </a:r>
            <a:r>
              <a:rPr lang="en-US" altLang="zh-CN"/>
              <a:t>ROI</a:t>
            </a:r>
            <a:r>
              <a:rPr lang="zh-CN" altLang="en-US"/>
              <a:t>区域。</a:t>
            </a:r>
          </a:p>
        </p:txBody>
      </p:sp>
    </p:spTree>
    <p:extLst>
      <p:ext uri="{BB962C8B-B14F-4D97-AF65-F5344CB8AC3E}">
        <p14:creationId xmlns:p14="http://schemas.microsoft.com/office/powerpoint/2010/main" val="2812392882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9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13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目标检测中的知识蒸馏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B7243850-4CBC-4E29-BD2B-DC56BC6C6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Distilling Object Detectors with Fine-grained Feature Imitation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58E40F-DB09-41EA-9CA9-90D77946A5DE}"/>
              </a:ext>
            </a:extLst>
          </p:cNvPr>
          <p:cNvSpPr txBox="1"/>
          <p:nvPr/>
        </p:nvSpPr>
        <p:spPr>
          <a:xfrm>
            <a:off x="558802" y="1945620"/>
            <a:ext cx="8440735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直接蒸馏可能会产生负效果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以</a:t>
            </a:r>
            <a:r>
              <a:rPr lang="en-US" altLang="zh-CN"/>
              <a:t>S-net</a:t>
            </a:r>
            <a:r>
              <a:rPr lang="zh-CN" altLang="en-US"/>
              <a:t>的</a:t>
            </a:r>
            <a:r>
              <a:rPr lang="en-US" altLang="zh-CN"/>
              <a:t>ROI</a:t>
            </a:r>
            <a:r>
              <a:rPr lang="zh-CN" altLang="en-US"/>
              <a:t>区域进行蒸馏，限制了模型的上限，即模型的泛化能力下降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4B7234-C6F3-F645-34FD-8DDB0309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98" y="2835312"/>
            <a:ext cx="4951604" cy="27306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E1629C-8E5B-C394-E88F-1379DE44724C}"/>
              </a:ext>
            </a:extLst>
          </p:cNvPr>
          <p:cNvSpPr txBox="1"/>
          <p:nvPr/>
        </p:nvSpPr>
        <p:spPr>
          <a:xfrm>
            <a:off x="5786804" y="2995226"/>
            <a:ext cx="2961909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 b="0" i="0">
                <a:effectLst/>
                <a:latin typeface="-apple-system"/>
              </a:rPr>
              <a:t>对于给定的特征图按照设置好的</a:t>
            </a:r>
            <a:r>
              <a:rPr lang="en-US" altLang="zh-CN" b="0" i="0">
                <a:effectLst/>
                <a:latin typeface="-apple-system"/>
              </a:rPr>
              <a:t>anchor</a:t>
            </a:r>
            <a:r>
              <a:rPr lang="zh-CN" altLang="en-US" b="0" i="0">
                <a:effectLst/>
                <a:latin typeface="-apple-system"/>
              </a:rPr>
              <a:t>信息</a:t>
            </a:r>
            <a:r>
              <a:rPr lang="en-US" altLang="zh-CN" b="0" i="0">
                <a:effectLst/>
                <a:latin typeface="-apple-system"/>
              </a:rPr>
              <a:t>,</a:t>
            </a:r>
            <a:r>
              <a:rPr lang="zh-CN" altLang="en-US" b="0" i="0">
                <a:effectLst/>
                <a:latin typeface="-apple-system"/>
              </a:rPr>
              <a:t>将这些框与</a:t>
            </a:r>
            <a:r>
              <a:rPr lang="en-US" altLang="zh-CN" b="0" i="0">
                <a:effectLst/>
                <a:latin typeface="-apple-system"/>
              </a:rPr>
              <a:t>GT</a:t>
            </a:r>
            <a:r>
              <a:rPr lang="zh-CN" altLang="en-US" b="0" i="0">
                <a:effectLst/>
                <a:latin typeface="-apple-system"/>
              </a:rPr>
              <a:t>计算</a:t>
            </a:r>
            <a:r>
              <a:rPr lang="en-US" altLang="zh-CN" b="0" i="0">
                <a:effectLst/>
                <a:latin typeface="-apple-system"/>
              </a:rPr>
              <a:t>IoU</a:t>
            </a:r>
          </a:p>
          <a:p>
            <a:r>
              <a:rPr lang="en-US" altLang="zh-CN"/>
              <a:t>2</a:t>
            </a:r>
            <a:r>
              <a:rPr lang="zh-CN" altLang="en-US"/>
              <a:t>）基于求解的</a:t>
            </a:r>
            <a:r>
              <a:rPr lang="en-US" altLang="zh-CN"/>
              <a:t>IOU</a:t>
            </a:r>
            <a:r>
              <a:rPr lang="en-US" altLang="zh-CN" sz="1600"/>
              <a:t>max</a:t>
            </a:r>
            <a:r>
              <a:rPr lang="zh-CN" altLang="en-US"/>
              <a:t>设定阈值</a:t>
            </a:r>
            <a:r>
              <a:rPr lang="en-US" altLang="zh-CN"/>
              <a:t>,</a:t>
            </a:r>
            <a:r>
              <a:rPr lang="zh-CN" altLang="en-US"/>
              <a:t>用以控制什么样框（框对应的特征）会被采纳参与知识蒸馏；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 b="0" i="0">
                <a:effectLst/>
                <a:latin typeface="-apple-system"/>
              </a:rPr>
              <a:t>对于所有生成框使用阈值</a:t>
            </a:r>
            <a:r>
              <a:rPr lang="en-US" altLang="zh-CN" b="0" i="0">
                <a:effectLst/>
                <a:latin typeface="-apple-system"/>
              </a:rPr>
              <a:t>,</a:t>
            </a:r>
            <a:r>
              <a:rPr lang="zh-CN" altLang="en-US" b="0" i="0">
                <a:effectLst/>
                <a:latin typeface="-apple-system"/>
              </a:rPr>
              <a:t>之后将这些过滤之后的值进行组合得到一个掩码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8513DB-6B47-1B41-D5A7-704AA9AB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3" y="5683318"/>
            <a:ext cx="4694394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62609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9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14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目标检测中的知识蒸馏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B7243850-4CBC-4E29-BD2B-DC56BC6C6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Distilling Object Detectors with Task Adaptive Regularization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4F14D7-5712-8B5B-7FDE-9211EA37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" y="2035038"/>
            <a:ext cx="9071769" cy="17383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EB383F-5E77-7B9B-EFA7-D307AC865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3350"/>
            <a:ext cx="6371975" cy="26274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9CD697-ABD9-E01D-E505-982064DC0DEB}"/>
              </a:ext>
            </a:extLst>
          </p:cNvPr>
          <p:cNvSpPr txBox="1"/>
          <p:nvPr/>
        </p:nvSpPr>
        <p:spPr>
          <a:xfrm>
            <a:off x="6450967" y="4440743"/>
            <a:ext cx="22745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提出了一种有趣的目标蒸馏的对齐方式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080350-BBB5-5A09-6BD1-20232BD357BD}"/>
              </a:ext>
            </a:extLst>
          </p:cNvPr>
          <p:cNvSpPr txBox="1"/>
          <p:nvPr/>
        </p:nvSpPr>
        <p:spPr>
          <a:xfrm>
            <a:off x="6450967" y="5280639"/>
            <a:ext cx="227458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低精度的</a:t>
            </a:r>
            <a:r>
              <a:rPr lang="en-US" altLang="zh-CN"/>
              <a:t>RPN</a:t>
            </a:r>
            <a:r>
              <a:rPr lang="zh-CN" altLang="en-US"/>
              <a:t>产生的</a:t>
            </a:r>
            <a:r>
              <a:rPr lang="en-US" altLang="zh-CN"/>
              <a:t>anchor</a:t>
            </a:r>
            <a:r>
              <a:rPr lang="zh-CN" altLang="en-US"/>
              <a:t>不一定能在</a:t>
            </a:r>
            <a:r>
              <a:rPr lang="en-US" altLang="zh-CN"/>
              <a:t>teacher</a:t>
            </a:r>
            <a:r>
              <a:rPr lang="zh-CN" altLang="en-US"/>
              <a:t>的</a:t>
            </a:r>
            <a:r>
              <a:rPr lang="en-US" altLang="zh-CN"/>
              <a:t>head</a:t>
            </a:r>
            <a:r>
              <a:rPr lang="zh-CN" altLang="en-US"/>
              <a:t>部分产生有效的推理。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C79D40-5C63-EFDD-69B4-8AD5B92CF047}"/>
              </a:ext>
            </a:extLst>
          </p:cNvPr>
          <p:cNvSpPr txBox="1"/>
          <p:nvPr/>
        </p:nvSpPr>
        <p:spPr>
          <a:xfrm>
            <a:off x="6940268" y="3882338"/>
            <a:ext cx="12316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中心先验</a:t>
            </a:r>
          </a:p>
        </p:txBody>
      </p:sp>
    </p:spTree>
    <p:extLst>
      <p:ext uri="{BB962C8B-B14F-4D97-AF65-F5344CB8AC3E}">
        <p14:creationId xmlns:p14="http://schemas.microsoft.com/office/powerpoint/2010/main" val="3568733100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9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15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目标检测中的知识蒸馏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B7243850-4CBC-4E29-BD2B-DC56BC6C6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60" y="1277321"/>
            <a:ext cx="7899886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Distilling Object Detectors via Decoupled Features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0B53DF9-5C2E-D1BE-905B-F2AE5EDA3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60" y="1917890"/>
            <a:ext cx="8439478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 Object Detection with Feature-based Knowledge Distillation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B67D1F-14BF-0F76-1C96-F4D75526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774917"/>
            <a:ext cx="7234992" cy="353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83110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9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16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目标检测中的知识蒸馏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2DEEEFF-AFFC-FF23-4142-AD6C8752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Focal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 Distillation for Detectors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89BC8C-A072-137F-5C49-A81B04EAC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5" y="1933376"/>
            <a:ext cx="5863327" cy="25658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60DFBC-B87B-0C59-32D2-A4F9B3D95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20" y="4567400"/>
            <a:ext cx="4838700" cy="1285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635F71-5C42-6C23-4492-2C11535D2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75" y="5921401"/>
            <a:ext cx="3248025" cy="5905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73AF09E-970B-2853-DA0E-35002B7B4CD3}"/>
              </a:ext>
            </a:extLst>
          </p:cNvPr>
          <p:cNvSpPr/>
          <p:nvPr/>
        </p:nvSpPr>
        <p:spPr bwMode="auto">
          <a:xfrm>
            <a:off x="227855" y="4567400"/>
            <a:ext cx="8688290" cy="1944551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C9466-C750-2714-E2DB-9C1BCADEF140}"/>
              </a:ext>
            </a:extLst>
          </p:cNvPr>
          <p:cNvSpPr/>
          <p:nvPr/>
        </p:nvSpPr>
        <p:spPr bwMode="auto">
          <a:xfrm>
            <a:off x="6084923" y="2670697"/>
            <a:ext cx="431994" cy="12239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LOSS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594850D-732D-476F-A12D-F3D56ADA0380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6516917" y="2700466"/>
            <a:ext cx="287052" cy="5822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AFCAA0C-4F78-E1EE-AF99-97CCAF5045C4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 bwMode="auto">
          <a:xfrm>
            <a:off x="6516917" y="3282689"/>
            <a:ext cx="339738" cy="83113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3A0F1CA-8067-BCC1-D576-C3844042E0C0}"/>
              </a:ext>
            </a:extLst>
          </p:cNvPr>
          <p:cNvSpPr/>
          <p:nvPr/>
        </p:nvSpPr>
        <p:spPr bwMode="auto">
          <a:xfrm>
            <a:off x="6856655" y="3888525"/>
            <a:ext cx="1647575" cy="4505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全局损失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DD02A55-4A57-9D11-8189-41A956A10A02}"/>
              </a:ext>
            </a:extLst>
          </p:cNvPr>
          <p:cNvSpPr/>
          <p:nvPr/>
        </p:nvSpPr>
        <p:spPr bwMode="auto">
          <a:xfrm>
            <a:off x="6845680" y="2512824"/>
            <a:ext cx="1110273" cy="4505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局部</a:t>
            </a: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损失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2E6098B-23D4-88DB-6CA4-0CD66A3C11CA}"/>
              </a:ext>
            </a:extLst>
          </p:cNvPr>
          <p:cNvCxnSpPr/>
          <p:nvPr/>
        </p:nvCxnSpPr>
        <p:spPr bwMode="auto">
          <a:xfrm flipV="1">
            <a:off x="7958450" y="2155895"/>
            <a:ext cx="287052" cy="5822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1AC35D1-25CE-E8F4-60EB-506128C6C3FA}"/>
              </a:ext>
            </a:extLst>
          </p:cNvPr>
          <p:cNvSpPr/>
          <p:nvPr/>
        </p:nvSpPr>
        <p:spPr bwMode="auto">
          <a:xfrm>
            <a:off x="7723278" y="1706462"/>
            <a:ext cx="1420722" cy="4505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特征图损失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37E7A35-3B2D-4F37-7DBF-204748B34C04}"/>
              </a:ext>
            </a:extLst>
          </p:cNvPr>
          <p:cNvSpPr/>
          <p:nvPr/>
        </p:nvSpPr>
        <p:spPr bwMode="auto">
          <a:xfrm>
            <a:off x="7955953" y="3274508"/>
            <a:ext cx="880666" cy="3857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注意力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D8EF488-311C-5A97-14F0-4DE4B0DA5168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 bwMode="auto">
          <a:xfrm>
            <a:off x="7955953" y="2738118"/>
            <a:ext cx="440333" cy="5363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52C0E043-224D-D9DF-9ED8-B8BF3F684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317" y="4875093"/>
            <a:ext cx="3113159" cy="1483278"/>
          </a:xfrm>
          <a:prstGeom prst="rect">
            <a:avLst/>
          </a:prstGeom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E4E47680-E5FD-818B-8046-C8D029DFDC83}"/>
              </a:ext>
            </a:extLst>
          </p:cNvPr>
          <p:cNvSpPr/>
          <p:nvPr/>
        </p:nvSpPr>
        <p:spPr bwMode="auto">
          <a:xfrm>
            <a:off x="428625" y="4592546"/>
            <a:ext cx="543425" cy="420432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F03B8D4-7222-271D-D4D4-EE6116FF7C00}"/>
              </a:ext>
            </a:extLst>
          </p:cNvPr>
          <p:cNvSpPr/>
          <p:nvPr/>
        </p:nvSpPr>
        <p:spPr bwMode="auto">
          <a:xfrm>
            <a:off x="454163" y="6063207"/>
            <a:ext cx="543425" cy="420432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F6EB007-AF6E-30C5-8918-968B06299BCA}"/>
              </a:ext>
            </a:extLst>
          </p:cNvPr>
          <p:cNvSpPr/>
          <p:nvPr/>
        </p:nvSpPr>
        <p:spPr bwMode="auto">
          <a:xfrm>
            <a:off x="5819469" y="4909435"/>
            <a:ext cx="543425" cy="420432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25446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17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已完成工作内容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2DEEEFF-AFFC-FF23-4142-AD6C8752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基于小目标的改进的标签分配机制与损失函数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AD4891E-D29E-C586-F66C-D52B4DD0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3" y="1828480"/>
            <a:ext cx="6024874" cy="234914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BD761C5-EEC9-3535-7642-685937AE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15" y="5007828"/>
            <a:ext cx="5695950" cy="857250"/>
          </a:xfrm>
          <a:prstGeom prst="rect">
            <a:avLst/>
          </a:prstGeom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FF39BF8-77A8-E03D-2CCB-547DABD23125}"/>
              </a:ext>
            </a:extLst>
          </p:cNvPr>
          <p:cNvCxnSpPr>
            <a:cxnSpLocks/>
          </p:cNvCxnSpPr>
          <p:nvPr/>
        </p:nvCxnSpPr>
        <p:spPr bwMode="auto">
          <a:xfrm>
            <a:off x="3768490" y="4177628"/>
            <a:ext cx="0" cy="61935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B4FB30D-F09F-E24B-5DC4-EA290C11E4CB}"/>
              </a:ext>
            </a:extLst>
          </p:cNvPr>
          <p:cNvSpPr txBox="1"/>
          <p:nvPr/>
        </p:nvSpPr>
        <p:spPr>
          <a:xfrm>
            <a:off x="3996008" y="4266887"/>
            <a:ext cx="179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建模为新的形式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0FBA504-9E51-22FE-0F8F-DA5585B6867A}"/>
              </a:ext>
            </a:extLst>
          </p:cNvPr>
          <p:cNvSpPr txBox="1"/>
          <p:nvPr/>
        </p:nvSpPr>
        <p:spPr>
          <a:xfrm>
            <a:off x="7098475" y="3231917"/>
            <a:ext cx="172797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可替换：</a:t>
            </a:r>
            <a:endParaRPr lang="en-US" altLang="zh-CN"/>
          </a:p>
          <a:p>
            <a:r>
              <a:rPr lang="en-US" altLang="zh-CN"/>
              <a:t>Sim-OTA</a:t>
            </a:r>
          </a:p>
          <a:p>
            <a:endParaRPr lang="en-US" altLang="zh-CN"/>
          </a:p>
          <a:p>
            <a:r>
              <a:rPr lang="zh-CN" altLang="en-US"/>
              <a:t>回归</a:t>
            </a:r>
            <a:r>
              <a:rPr lang="en-US" altLang="zh-CN"/>
              <a:t>bounding box</a:t>
            </a:r>
            <a:r>
              <a:rPr lang="zh-CN" altLang="en-US"/>
              <a:t>的损失函数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后处理</a:t>
            </a:r>
            <a:r>
              <a:rPr lang="en-US" altLang="zh-CN"/>
              <a:t>NMS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837303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18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已完成工作内容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2DEEEFF-AFFC-FF23-4142-AD6C8752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基于小目标的改进的标签分配机制与损失函数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9A3F5E-8626-5295-603C-981A0B940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092685"/>
            <a:ext cx="4494113" cy="32802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9A7842-0225-B11D-188D-28DE73632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25" y="2035038"/>
            <a:ext cx="4264413" cy="31774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5146D8-03C4-6F39-911A-A9329B92956B}"/>
              </a:ext>
            </a:extLst>
          </p:cNvPr>
          <p:cNvSpPr txBox="1"/>
          <p:nvPr/>
        </p:nvSpPr>
        <p:spPr>
          <a:xfrm>
            <a:off x="1476043" y="5588970"/>
            <a:ext cx="215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原模型的训练精度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326DF8-2CE8-C515-A586-B62ADEC445E5}"/>
              </a:ext>
            </a:extLst>
          </p:cNvPr>
          <p:cNvSpPr txBox="1"/>
          <p:nvPr/>
        </p:nvSpPr>
        <p:spPr>
          <a:xfrm>
            <a:off x="5801460" y="5635297"/>
            <a:ext cx="237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改进模型的训练精度</a:t>
            </a:r>
          </a:p>
        </p:txBody>
      </p:sp>
    </p:spTree>
    <p:extLst>
      <p:ext uri="{BB962C8B-B14F-4D97-AF65-F5344CB8AC3E}">
        <p14:creationId xmlns:p14="http://schemas.microsoft.com/office/powerpoint/2010/main" val="2781543471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19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已完成工作内容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2DEEEFF-AFFC-FF23-4142-AD6C8752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注意力机制模块的嵌入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EB9C0F-86DF-9A2A-4A12-60DCCF18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3" y="2074900"/>
            <a:ext cx="4677218" cy="2708199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999B865B-0E1E-6FA0-C5C5-412B91C20739}"/>
              </a:ext>
            </a:extLst>
          </p:cNvPr>
          <p:cNvSpPr/>
          <p:nvPr/>
        </p:nvSpPr>
        <p:spPr bwMode="auto">
          <a:xfrm>
            <a:off x="5856742" y="2136334"/>
            <a:ext cx="287996" cy="1242056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F2049-8619-87FC-5EC6-785C8FD8CE35}"/>
              </a:ext>
            </a:extLst>
          </p:cNvPr>
          <p:cNvSpPr txBox="1"/>
          <p:nvPr/>
        </p:nvSpPr>
        <p:spPr>
          <a:xfrm>
            <a:off x="5291990" y="2434197"/>
            <a:ext cx="64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模块类型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B29F72-912B-1825-3A4C-204813A3A5FA}"/>
              </a:ext>
            </a:extLst>
          </p:cNvPr>
          <p:cNvSpPr txBox="1"/>
          <p:nvPr/>
        </p:nvSpPr>
        <p:spPr>
          <a:xfrm>
            <a:off x="6263976" y="3193724"/>
            <a:ext cx="12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GC-block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F95719-CF9B-B1C8-F9DA-180CA130546B}"/>
              </a:ext>
            </a:extLst>
          </p:cNvPr>
          <p:cNvSpPr txBox="1"/>
          <p:nvPr/>
        </p:nvSpPr>
        <p:spPr>
          <a:xfrm>
            <a:off x="6206178" y="1989020"/>
            <a:ext cx="12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Non-local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1D6E01-7A44-2B8F-65E7-230A307A5A93}"/>
              </a:ext>
            </a:extLst>
          </p:cNvPr>
          <p:cNvSpPr txBox="1"/>
          <p:nvPr/>
        </p:nvSpPr>
        <p:spPr>
          <a:xfrm>
            <a:off x="6321917" y="2450509"/>
            <a:ext cx="102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自注意力机制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BA8D2BF-AE18-3645-5297-F13565EB4603}"/>
              </a:ext>
            </a:extLst>
          </p:cNvPr>
          <p:cNvCxnSpPr>
            <a:cxnSpLocks/>
          </p:cNvCxnSpPr>
          <p:nvPr/>
        </p:nvCxnSpPr>
        <p:spPr bwMode="auto">
          <a:xfrm>
            <a:off x="7253962" y="2780316"/>
            <a:ext cx="46799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B8E8513-FB50-7BB7-616A-6B928D911820}"/>
              </a:ext>
            </a:extLst>
          </p:cNvPr>
          <p:cNvSpPr txBox="1"/>
          <p:nvPr/>
        </p:nvSpPr>
        <p:spPr>
          <a:xfrm>
            <a:off x="7739956" y="2495344"/>
            <a:ext cx="13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Swim-transformer</a:t>
            </a:r>
            <a:endParaRPr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7B5D8D10-648B-07B6-10D5-88FADEAAE695}"/>
              </a:ext>
            </a:extLst>
          </p:cNvPr>
          <p:cNvSpPr/>
          <p:nvPr/>
        </p:nvSpPr>
        <p:spPr bwMode="auto">
          <a:xfrm>
            <a:off x="5883442" y="3800399"/>
            <a:ext cx="287996" cy="1242056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D489F0-2A6C-830D-C85D-211937FF27F3}"/>
              </a:ext>
            </a:extLst>
          </p:cNvPr>
          <p:cNvSpPr txBox="1"/>
          <p:nvPr/>
        </p:nvSpPr>
        <p:spPr>
          <a:xfrm>
            <a:off x="6290676" y="4857789"/>
            <a:ext cx="1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BlockBone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CD56FA-E9B8-7EBA-6CD6-2856813A4A9F}"/>
              </a:ext>
            </a:extLst>
          </p:cNvPr>
          <p:cNvSpPr txBox="1"/>
          <p:nvPr/>
        </p:nvSpPr>
        <p:spPr>
          <a:xfrm>
            <a:off x="6232878" y="3653085"/>
            <a:ext cx="12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NECK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A65938-8559-274D-30C1-D58D59732E79}"/>
              </a:ext>
            </a:extLst>
          </p:cNvPr>
          <p:cNvSpPr txBox="1"/>
          <p:nvPr/>
        </p:nvSpPr>
        <p:spPr>
          <a:xfrm>
            <a:off x="5308560" y="4098261"/>
            <a:ext cx="64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插入位置</a:t>
            </a:r>
          </a:p>
        </p:txBody>
      </p:sp>
    </p:spTree>
    <p:extLst>
      <p:ext uri="{BB962C8B-B14F-4D97-AF65-F5344CB8AC3E}">
        <p14:creationId xmlns:p14="http://schemas.microsoft.com/office/powerpoint/2010/main" val="142721606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6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7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8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9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801" name="矩形 27"/>
          <p:cNvSpPr>
            <a:spLocks noChangeArrowheads="1"/>
          </p:cNvSpPr>
          <p:nvPr/>
        </p:nvSpPr>
        <p:spPr bwMode="auto">
          <a:xfrm>
            <a:off x="428625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一、综述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5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6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295275"/>
          </a:xfrm>
          <a:noFill/>
        </p:spPr>
        <p:txBody>
          <a:bodyPr/>
          <a:lstStyle/>
          <a:p>
            <a:r>
              <a:rPr lang="en-US" altLang="zh-CN"/>
              <a:t>2</a:t>
            </a:r>
          </a:p>
        </p:txBody>
      </p:sp>
      <p:sp>
        <p:nvSpPr>
          <p:cNvPr id="49" name="矩形 44">
            <a:extLst>
              <a:ext uri="{FF2B5EF4-FFF2-40B4-BE49-F238E27FC236}">
                <a16:creationId xmlns:a16="http://schemas.microsoft.com/office/drawing/2014/main" id="{C0434512-CCAA-67EF-234E-B29A10AA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模型压缩方法的意义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直接连接符 17">
            <a:extLst>
              <a:ext uri="{FF2B5EF4-FFF2-40B4-BE49-F238E27FC236}">
                <a16:creationId xmlns:a16="http://schemas.microsoft.com/office/drawing/2014/main" id="{D7431258-9B5D-38B5-D61E-80524476E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EB95F7DA-5015-BF78-2BA0-E4D0A40E7BF3}"/>
              </a:ext>
            </a:extLst>
          </p:cNvPr>
          <p:cNvGraphicFramePr>
            <a:graphicFrameLocks noGrp="1"/>
          </p:cNvGraphicFramePr>
          <p:nvPr/>
        </p:nvGraphicFramePr>
        <p:xfrm>
          <a:off x="729175" y="1433799"/>
          <a:ext cx="799629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5430">
                  <a:extLst>
                    <a:ext uri="{9D8B030D-6E8A-4147-A177-3AD203B41FA5}">
                      <a16:colId xmlns:a16="http://schemas.microsoft.com/office/drawing/2014/main" val="3951743491"/>
                    </a:ext>
                  </a:extLst>
                </a:gridCol>
                <a:gridCol w="2665430">
                  <a:extLst>
                    <a:ext uri="{9D8B030D-6E8A-4147-A177-3AD203B41FA5}">
                      <a16:colId xmlns:a16="http://schemas.microsoft.com/office/drawing/2014/main" val="1123410980"/>
                    </a:ext>
                  </a:extLst>
                </a:gridCol>
                <a:gridCol w="2665430">
                  <a:extLst>
                    <a:ext uri="{9D8B030D-6E8A-4147-A177-3AD203B41FA5}">
                      <a16:colId xmlns:a16="http://schemas.microsoft.com/office/drawing/2014/main" val="958626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YOLOX-L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YOLOX-S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70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输入尺寸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(3,640,640)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(3,640,640)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1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FLOPs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ym typeface="Wingdings" panose="05000000000000000000" pitchFamily="2" charset="2"/>
                        </a:rPr>
                        <a:t>77.66GFLOPs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ym typeface="Wingdings" panose="05000000000000000000" pitchFamily="2" charset="2"/>
                        </a:rPr>
                        <a:t>13.32GFLOPs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33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Paramas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ym typeface="Wingdings" panose="05000000000000000000" pitchFamily="2" charset="2"/>
                        </a:rPr>
                        <a:t>54.15M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ym typeface="Wingdings" panose="05000000000000000000" pitchFamily="2" charset="2"/>
                        </a:rPr>
                        <a:t>8.94M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2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权重文件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ym typeface="Wingdings" panose="05000000000000000000" pitchFamily="2" charset="2"/>
                        </a:rPr>
                        <a:t>620M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ym typeface="Wingdings" panose="05000000000000000000" pitchFamily="2" charset="2"/>
                        </a:rPr>
                        <a:t>105M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00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检测时间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ym typeface="Wingdings" panose="05000000000000000000" pitchFamily="2" charset="2"/>
                        </a:rPr>
                        <a:t>4s/</a:t>
                      </a:r>
                      <a:r>
                        <a:rPr lang="zh-CN" altLang="en-US">
                          <a:sym typeface="Wingdings" panose="05000000000000000000" pitchFamily="2" charset="2"/>
                        </a:rPr>
                        <a:t>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0.4s/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帧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457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检测精度（</a:t>
                      </a:r>
                      <a:r>
                        <a:rPr lang="en-US" altLang="zh-CN"/>
                        <a:t>AP50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98%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ym typeface="Wingdings" panose="05000000000000000000" pitchFamily="2" charset="2"/>
                        </a:rPr>
                        <a:t>90%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6881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612C94D-339D-F1FE-4CA2-9051C77FDF93}"/>
              </a:ext>
            </a:extLst>
          </p:cNvPr>
          <p:cNvSpPr txBox="1"/>
          <p:nvPr/>
        </p:nvSpPr>
        <p:spPr>
          <a:xfrm>
            <a:off x="881593" y="4678818"/>
            <a:ext cx="3986823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模型压缩的目标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保证模型预测效果的前提下，尽可能地降低模型的大小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D010F4F-4ABA-680B-AAFB-933863FB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247" y="4193535"/>
            <a:ext cx="2399945" cy="2216733"/>
          </a:xfrm>
          <a:prstGeom prst="rect">
            <a:avLst/>
          </a:prstGeom>
        </p:spPr>
      </p:pic>
      <p:sp>
        <p:nvSpPr>
          <p:cNvPr id="2" name="箭头: 下 1">
            <a:extLst>
              <a:ext uri="{FF2B5EF4-FFF2-40B4-BE49-F238E27FC236}">
                <a16:creationId xmlns:a16="http://schemas.microsoft.com/office/drawing/2014/main" id="{226AB180-91E8-B7C7-34C3-1D2E3465E9F7}"/>
              </a:ext>
            </a:extLst>
          </p:cNvPr>
          <p:cNvSpPr/>
          <p:nvPr/>
        </p:nvSpPr>
        <p:spPr bwMode="auto">
          <a:xfrm>
            <a:off x="2254648" y="5613204"/>
            <a:ext cx="71999" cy="404645"/>
          </a:xfrm>
          <a:prstGeom prst="downArrow">
            <a:avLst/>
          </a:prstGeom>
          <a:solidFill>
            <a:srgbClr val="962D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A96C38-13E9-D486-771B-DE1DCF0B7253}"/>
              </a:ext>
            </a:extLst>
          </p:cNvPr>
          <p:cNvSpPr txBox="1"/>
          <p:nvPr/>
        </p:nvSpPr>
        <p:spPr>
          <a:xfrm>
            <a:off x="755299" y="6040936"/>
            <a:ext cx="411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大小？</a:t>
            </a:r>
            <a:r>
              <a:rPr lang="en-US" altLang="zh-CN"/>
              <a:t>/</a:t>
            </a:r>
            <a:r>
              <a:rPr lang="zh-CN" altLang="en-US"/>
              <a:t>内存占有、计算上限、、、</a:t>
            </a:r>
          </a:p>
        </p:txBody>
      </p:sp>
    </p:spTree>
    <p:extLst>
      <p:ext uri="{BB962C8B-B14F-4D97-AF65-F5344CB8AC3E}">
        <p14:creationId xmlns:p14="http://schemas.microsoft.com/office/powerpoint/2010/main" val="3367232995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20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已完成工作内容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2DEEEFF-AFFC-FF23-4142-AD6C8752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对比结果（无效部分）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2518F7-C54D-5BFE-C6FF-C90798B6D97A}"/>
              </a:ext>
            </a:extLst>
          </p:cNvPr>
          <p:cNvSpPr txBox="1"/>
          <p:nvPr/>
        </p:nvSpPr>
        <p:spPr>
          <a:xfrm>
            <a:off x="612054" y="1964335"/>
            <a:ext cx="820788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BackBone </a:t>
            </a:r>
            <a:r>
              <a:rPr lang="zh-CN" altLang="en-US"/>
              <a:t>可视化，取倒数第二层的特征图进行分析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87D7DB-3DB5-2F47-448A-BA0089162841}"/>
              </a:ext>
            </a:extLst>
          </p:cNvPr>
          <p:cNvSpPr txBox="1"/>
          <p:nvPr/>
        </p:nvSpPr>
        <p:spPr>
          <a:xfrm>
            <a:off x="1116048" y="4427649"/>
            <a:ext cx="105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A0EA4-4886-EB2E-F308-493464EC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49" y="2460536"/>
            <a:ext cx="1697869" cy="16947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A9A60A-F299-5467-E3F4-15800945B939}"/>
              </a:ext>
            </a:extLst>
          </p:cNvPr>
          <p:cNvSpPr txBox="1"/>
          <p:nvPr/>
        </p:nvSpPr>
        <p:spPr>
          <a:xfrm>
            <a:off x="3060021" y="4427649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原模型</a:t>
            </a:r>
            <a:r>
              <a:rPr lang="en-US" altLang="zh-CN"/>
              <a:t>+</a:t>
            </a:r>
            <a:r>
              <a:rPr lang="zh-CN" altLang="en-US"/>
              <a:t>插入注意力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848C2D3-5760-7697-3BE3-06348AA7F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29" y="2460537"/>
            <a:ext cx="1697869" cy="1688454"/>
          </a:xfrm>
          <a:prstGeom prst="rect">
            <a:avLst/>
          </a:prstGeom>
        </p:spPr>
      </p:pic>
      <p:sp>
        <p:nvSpPr>
          <p:cNvPr id="20" name="左大括号 19">
            <a:extLst>
              <a:ext uri="{FF2B5EF4-FFF2-40B4-BE49-F238E27FC236}">
                <a16:creationId xmlns:a16="http://schemas.microsoft.com/office/drawing/2014/main" id="{7E59F37E-DB7E-A406-BC72-1D3085CDD152}"/>
              </a:ext>
            </a:extLst>
          </p:cNvPr>
          <p:cNvSpPr/>
          <p:nvPr/>
        </p:nvSpPr>
        <p:spPr bwMode="auto">
          <a:xfrm rot="16200000">
            <a:off x="2801190" y="3710162"/>
            <a:ext cx="143998" cy="2533633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4FB6848-9C2F-3587-F2F7-9758FF5DD92E}"/>
              </a:ext>
            </a:extLst>
          </p:cNvPr>
          <p:cNvSpPr txBox="1"/>
          <p:nvPr/>
        </p:nvSpPr>
        <p:spPr>
          <a:xfrm>
            <a:off x="2401722" y="5126490"/>
            <a:ext cx="94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预训练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34CAD95-CC41-59E8-48CE-7C23CE787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629" y="2480658"/>
            <a:ext cx="1709379" cy="166833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05EF7DE-AA93-D748-1505-66F0ADEC1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29" y="2472235"/>
            <a:ext cx="1702999" cy="1680882"/>
          </a:xfrm>
          <a:prstGeom prst="rect">
            <a:avLst/>
          </a:prstGeom>
        </p:spPr>
      </p:pic>
      <p:sp>
        <p:nvSpPr>
          <p:cNvPr id="35" name="左大括号 34">
            <a:extLst>
              <a:ext uri="{FF2B5EF4-FFF2-40B4-BE49-F238E27FC236}">
                <a16:creationId xmlns:a16="http://schemas.microsoft.com/office/drawing/2014/main" id="{4D8A9C38-1CB8-331B-E3D9-4BBAEF50BC11}"/>
              </a:ext>
            </a:extLst>
          </p:cNvPr>
          <p:cNvSpPr/>
          <p:nvPr/>
        </p:nvSpPr>
        <p:spPr bwMode="auto">
          <a:xfrm rot="16200000">
            <a:off x="7110630" y="3279459"/>
            <a:ext cx="143998" cy="2533633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60D7AC0-3C7B-5011-E573-C2B1524F37DD}"/>
              </a:ext>
            </a:extLst>
          </p:cNvPr>
          <p:cNvSpPr txBox="1"/>
          <p:nvPr/>
        </p:nvSpPr>
        <p:spPr>
          <a:xfrm>
            <a:off x="6654840" y="4747400"/>
            <a:ext cx="105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</a:t>
            </a:r>
            <a:r>
              <a:rPr lang="en-US" altLang="zh-CN"/>
              <a:t>0</a:t>
            </a:r>
            <a:r>
              <a:rPr lang="zh-CN" altLang="en-US"/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2744581668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ED98B99-35EE-B27E-8ACC-3C0F378BCC3F}"/>
              </a:ext>
            </a:extLst>
          </p:cNvPr>
          <p:cNvSpPr/>
          <p:nvPr/>
        </p:nvSpPr>
        <p:spPr bwMode="auto">
          <a:xfrm>
            <a:off x="454163" y="2412337"/>
            <a:ext cx="4621830" cy="20355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21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7" name="矩形 27">
            <a:extLst>
              <a:ext uri="{FF2B5EF4-FFF2-40B4-BE49-F238E27FC236}">
                <a16:creationId xmlns:a16="http://schemas.microsoft.com/office/drawing/2014/main" id="{747798F1-B1B6-4144-A9CD-22A8EF36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3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已完成工作内容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2DEEEFF-AFFC-FF23-4142-AD6C8752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0" y="1277321"/>
            <a:ext cx="8615980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对比结果（有效部分）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2518F7-C54D-5BFE-C6FF-C90798B6D97A}"/>
              </a:ext>
            </a:extLst>
          </p:cNvPr>
          <p:cNvSpPr txBox="1"/>
          <p:nvPr/>
        </p:nvSpPr>
        <p:spPr>
          <a:xfrm>
            <a:off x="612054" y="1964335"/>
            <a:ext cx="820788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NECK </a:t>
            </a:r>
            <a:r>
              <a:rPr lang="zh-CN" altLang="en-US"/>
              <a:t>可视化，取倒数第一层的特征图进行分析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3BBA02-A1EB-DF6E-71B2-4C6E3D30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3" y="2512830"/>
            <a:ext cx="1770250" cy="1780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9F6573-F099-76FC-D807-CE39F6411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023" y="2488614"/>
            <a:ext cx="1790066" cy="17801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0E7FD3-431F-6E51-4FE1-EF8A572D6720}"/>
              </a:ext>
            </a:extLst>
          </p:cNvPr>
          <p:cNvSpPr txBox="1"/>
          <p:nvPr/>
        </p:nvSpPr>
        <p:spPr>
          <a:xfrm>
            <a:off x="5363989" y="2686149"/>
            <a:ext cx="3239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无效特征图，由于目标尺寸太小，最后一层的特征图效果差，在特征融合部分可能会起到副作用。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B3B035-728E-CE10-A0AB-FDB6C76FD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387" y="4548427"/>
            <a:ext cx="1959327" cy="20142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806CFA-9132-E2A4-2A3C-6B126DE35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00" y="4537776"/>
            <a:ext cx="2043178" cy="20355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D41785-9038-70E6-5357-C8FE2102F177}"/>
              </a:ext>
            </a:extLst>
          </p:cNvPr>
          <p:cNvSpPr txBox="1"/>
          <p:nvPr/>
        </p:nvSpPr>
        <p:spPr>
          <a:xfrm>
            <a:off x="5516389" y="4955409"/>
            <a:ext cx="323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插入注意力 机制后 能够有效的改善特征融合的输出结果，从而对预测产生正影响。</a:t>
            </a:r>
          </a:p>
        </p:txBody>
      </p:sp>
    </p:spTree>
    <p:extLst>
      <p:ext uri="{BB962C8B-B14F-4D97-AF65-F5344CB8AC3E}">
        <p14:creationId xmlns:p14="http://schemas.microsoft.com/office/powerpoint/2010/main" val="40401454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 txBox="1">
            <a:spLocks noChangeArrowheads="1"/>
          </p:cNvSpPr>
          <p:nvPr/>
        </p:nvSpPr>
        <p:spPr bwMode="auto">
          <a:xfrm>
            <a:off x="1249363" y="2338388"/>
            <a:ext cx="6610350" cy="10191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ts val="4000"/>
              </a:lnSpc>
              <a:buFontTx/>
              <a:buNone/>
              <a:defRPr/>
            </a:pPr>
            <a:br>
              <a:rPr lang="zh-CN" altLang="en-US" sz="1100" b="1" kern="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br>
              <a:rPr lang="en-US" altLang="zh-CN" sz="1100" b="1" kern="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en-US" altLang="zh-CN" sz="1100" b="1" kern="0" dirty="0">
              <a:solidFill>
                <a:srgbClr val="A500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lnSpc>
                <a:spcPts val="3400"/>
              </a:lnSpc>
              <a:buFontTx/>
              <a:buNone/>
              <a:defRPr/>
            </a:pPr>
            <a:r>
              <a:rPr lang="en-US" altLang="zh-CN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Thank you!</a:t>
            </a:r>
          </a:p>
          <a:p>
            <a:pPr>
              <a:lnSpc>
                <a:spcPts val="3400"/>
              </a:lnSpc>
              <a:buFontTx/>
              <a:buNone/>
              <a:defRPr/>
            </a:pPr>
            <a:r>
              <a:rPr lang="zh-CN" altLang="en-US" sz="25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</a:t>
            </a:r>
            <a:r>
              <a:rPr lang="en-US" altLang="zh-CN" sz="25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</a:t>
            </a:r>
            <a:endParaRPr lang="en-US" altLang="zh-CN" sz="2500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1141" name="矩形 4"/>
          <p:cNvSpPr>
            <a:spLocks noChangeArrowheads="1"/>
          </p:cNvSpPr>
          <p:nvPr/>
        </p:nvSpPr>
        <p:spPr bwMode="auto">
          <a:xfrm>
            <a:off x="0" y="6605588"/>
            <a:ext cx="9144000" cy="252412"/>
          </a:xfrm>
          <a:prstGeom prst="rect">
            <a:avLst/>
          </a:prstGeom>
          <a:solidFill>
            <a:srgbClr val="1D4375"/>
          </a:solidFill>
          <a:ln w="9525" algn="ctr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1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36EBFA8-A693-41D5-BAF9-A3E8940A4DCE}" type="slidenum">
              <a:rPr lang="zh-CN" altLang="en-US" smtClean="0"/>
              <a:t>22</a:t>
            </a:fld>
            <a:endParaRPr lang="en-US" altLang="zh-CN"/>
          </a:p>
        </p:txBody>
      </p:sp>
      <p:pic>
        <p:nvPicPr>
          <p:cNvPr id="8" name="Picture 8" descr="雪景背景主楼">
            <a:extLst>
              <a:ext uri="{FF2B5EF4-FFF2-40B4-BE49-F238E27FC236}">
                <a16:creationId xmlns:a16="http://schemas.microsoft.com/office/drawing/2014/main" id="{EE184C7D-E842-4933-9F2A-0652A955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81" y="1803400"/>
            <a:ext cx="3017837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雪景背景主楼">
            <a:extLst>
              <a:ext uri="{FF2B5EF4-FFF2-40B4-BE49-F238E27FC236}">
                <a16:creationId xmlns:a16="http://schemas.microsoft.com/office/drawing/2014/main" id="{D896160E-6F77-4698-B0AB-02214ECC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" y="1803400"/>
            <a:ext cx="301783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6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7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8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9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801" name="矩形 27"/>
          <p:cNvSpPr>
            <a:spLocks noChangeArrowheads="1"/>
          </p:cNvSpPr>
          <p:nvPr/>
        </p:nvSpPr>
        <p:spPr bwMode="auto">
          <a:xfrm>
            <a:off x="428625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一、综述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5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6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295275"/>
          </a:xfrm>
          <a:noFill/>
        </p:spPr>
        <p:txBody>
          <a:bodyPr/>
          <a:lstStyle/>
          <a:p>
            <a:r>
              <a:rPr lang="en-US" altLang="zh-CN"/>
              <a:t>2</a:t>
            </a:r>
          </a:p>
        </p:txBody>
      </p:sp>
      <p:sp>
        <p:nvSpPr>
          <p:cNvPr id="49" name="矩形 44">
            <a:extLst>
              <a:ext uri="{FF2B5EF4-FFF2-40B4-BE49-F238E27FC236}">
                <a16:creationId xmlns:a16="http://schemas.microsoft.com/office/drawing/2014/main" id="{C0434512-CCAA-67EF-234E-B29A10AA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模型压缩方法的意义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直接连接符 17">
            <a:extLst>
              <a:ext uri="{FF2B5EF4-FFF2-40B4-BE49-F238E27FC236}">
                <a16:creationId xmlns:a16="http://schemas.microsoft.com/office/drawing/2014/main" id="{D7431258-9B5D-38B5-D61E-80524476E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BA27FF-66BC-A1F7-4E89-CB0DAC41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026"/>
            <a:ext cx="91440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8BB486-4E64-2CE6-500A-8BEA597CAA46}"/>
              </a:ext>
            </a:extLst>
          </p:cNvPr>
          <p:cNvSpPr txBox="1"/>
          <p:nvPr/>
        </p:nvSpPr>
        <p:spPr>
          <a:xfrm>
            <a:off x="539750" y="4760397"/>
            <a:ext cx="3167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BackBone</a:t>
            </a:r>
            <a:r>
              <a:rPr lang="zh-CN" altLang="en-US"/>
              <a:t>：特征提取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Neck</a:t>
            </a:r>
            <a:r>
              <a:rPr lang="zh-CN" altLang="en-US"/>
              <a:t>：特征融合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Prediction</a:t>
            </a:r>
            <a:r>
              <a:rPr lang="zh-CN" altLang="en-US"/>
              <a:t>：产生预测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F5A66-FB3B-E69A-1E1E-B28690519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996" y="4566514"/>
            <a:ext cx="4581254" cy="18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2252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6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7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8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9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801" name="矩形 27"/>
          <p:cNvSpPr>
            <a:spLocks noChangeArrowheads="1"/>
          </p:cNvSpPr>
          <p:nvPr/>
        </p:nvSpPr>
        <p:spPr bwMode="auto">
          <a:xfrm>
            <a:off x="428625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一、综述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5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6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295275"/>
          </a:xfrm>
          <a:noFill/>
        </p:spPr>
        <p:txBody>
          <a:bodyPr/>
          <a:lstStyle/>
          <a:p>
            <a:r>
              <a:rPr lang="en-US" altLang="zh-CN"/>
              <a:t>2</a:t>
            </a:r>
          </a:p>
        </p:txBody>
      </p:sp>
      <p:sp>
        <p:nvSpPr>
          <p:cNvPr id="49" name="矩形 44">
            <a:extLst>
              <a:ext uri="{FF2B5EF4-FFF2-40B4-BE49-F238E27FC236}">
                <a16:creationId xmlns:a16="http://schemas.microsoft.com/office/drawing/2014/main" id="{C0434512-CCAA-67EF-234E-B29A10AA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模型压缩方法的意义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直接连接符 17">
            <a:extLst>
              <a:ext uri="{FF2B5EF4-FFF2-40B4-BE49-F238E27FC236}">
                <a16:creationId xmlns:a16="http://schemas.microsoft.com/office/drawing/2014/main" id="{D7431258-9B5D-38B5-D61E-80524476E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BA27FF-66BC-A1F7-4E89-CB0DAC41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026"/>
            <a:ext cx="91440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ED40AC-48FB-E109-3DF9-70888D5D6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54" y="4597087"/>
            <a:ext cx="2408702" cy="18037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E8A17B-F342-1B1A-0876-B60DAA23B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260" y="4597086"/>
            <a:ext cx="2638986" cy="1809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9C1F72-E1C7-982A-8C5E-2CACC7EC1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725" y="4591416"/>
            <a:ext cx="2494988" cy="18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68796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6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7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8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9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801" name="矩形 27"/>
          <p:cNvSpPr>
            <a:spLocks noChangeArrowheads="1"/>
          </p:cNvSpPr>
          <p:nvPr/>
        </p:nvSpPr>
        <p:spPr bwMode="auto">
          <a:xfrm>
            <a:off x="428625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一、综述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5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6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295275"/>
          </a:xfrm>
          <a:noFill/>
        </p:spPr>
        <p:txBody>
          <a:bodyPr/>
          <a:lstStyle/>
          <a:p>
            <a:r>
              <a:rPr lang="en-US" altLang="zh-CN"/>
              <a:t>2</a:t>
            </a:r>
          </a:p>
        </p:txBody>
      </p:sp>
      <p:sp>
        <p:nvSpPr>
          <p:cNvPr id="49" name="矩形 44">
            <a:extLst>
              <a:ext uri="{FF2B5EF4-FFF2-40B4-BE49-F238E27FC236}">
                <a16:creationId xmlns:a16="http://schemas.microsoft.com/office/drawing/2014/main" id="{C0434512-CCAA-67EF-234E-B29A10AA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模型压缩分类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直接连接符 17">
            <a:extLst>
              <a:ext uri="{FF2B5EF4-FFF2-40B4-BE49-F238E27FC236}">
                <a16:creationId xmlns:a16="http://schemas.microsoft.com/office/drawing/2014/main" id="{D7431258-9B5D-38B5-D61E-80524476E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F3ED3A8C-8187-DE8F-D0ED-16974025D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417637"/>
            <a:ext cx="4174065" cy="5627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网络剪枝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AE2527-27D0-99FD-68EF-A7C142799C9A}"/>
              </a:ext>
            </a:extLst>
          </p:cNvPr>
          <p:cNvSpPr txBox="1"/>
          <p:nvPr/>
        </p:nvSpPr>
        <p:spPr>
          <a:xfrm>
            <a:off x="473075" y="2117216"/>
            <a:ext cx="4580792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量化（推理）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E8E98C-3792-16A0-D579-A87F4A52CB96}"/>
              </a:ext>
            </a:extLst>
          </p:cNvPr>
          <p:cNvSpPr txBox="1"/>
          <p:nvPr/>
        </p:nvSpPr>
        <p:spPr>
          <a:xfrm>
            <a:off x="473075" y="2832399"/>
            <a:ext cx="4580792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低秩分解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7C545D-32BC-26CF-EE4C-57242561A52E}"/>
              </a:ext>
            </a:extLst>
          </p:cNvPr>
          <p:cNvSpPr txBox="1"/>
          <p:nvPr/>
        </p:nvSpPr>
        <p:spPr>
          <a:xfrm>
            <a:off x="473075" y="3547582"/>
            <a:ext cx="4580792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微软雅黑" panose="020B0503020204020204" pitchFamily="34" charset="-122"/>
              <a:buChar char="▋"/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知识蒸馏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189EDD-55C3-FC45-74E1-E1E8B4D9F025}"/>
              </a:ext>
            </a:extLst>
          </p:cNvPr>
          <p:cNvSpPr/>
          <p:nvPr/>
        </p:nvSpPr>
        <p:spPr bwMode="auto">
          <a:xfrm>
            <a:off x="2403476" y="2107843"/>
            <a:ext cx="728544" cy="419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Input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8F99B47-F9B3-D623-579F-1972D03B2D8C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3132020" y="2317798"/>
            <a:ext cx="35999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AF04FBA-5327-3AF2-DE8B-92A0DD1C32F7}"/>
              </a:ext>
            </a:extLst>
          </p:cNvPr>
          <p:cNvSpPr/>
          <p:nvPr/>
        </p:nvSpPr>
        <p:spPr bwMode="auto">
          <a:xfrm>
            <a:off x="3467597" y="2107842"/>
            <a:ext cx="672409" cy="419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fp32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DA84DE7-1A61-0EF4-79A2-3C55CF5B3A95}"/>
              </a:ext>
            </a:extLst>
          </p:cNvPr>
          <p:cNvCxnSpPr>
            <a:cxnSpLocks/>
          </p:cNvCxnSpPr>
          <p:nvPr/>
        </p:nvCxnSpPr>
        <p:spPr bwMode="auto">
          <a:xfrm>
            <a:off x="4140006" y="2317798"/>
            <a:ext cx="35999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F506ED00-CE09-6151-EE33-3BCF2488D7A5}"/>
              </a:ext>
            </a:extLst>
          </p:cNvPr>
          <p:cNvSpPr/>
          <p:nvPr/>
        </p:nvSpPr>
        <p:spPr bwMode="auto">
          <a:xfrm>
            <a:off x="4475583" y="2107842"/>
            <a:ext cx="672409" cy="419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量化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5041108-FB2F-A0B2-6D00-EA202C5A8CD8}"/>
              </a:ext>
            </a:extLst>
          </p:cNvPr>
          <p:cNvCxnSpPr>
            <a:cxnSpLocks/>
          </p:cNvCxnSpPr>
          <p:nvPr/>
        </p:nvCxnSpPr>
        <p:spPr bwMode="auto">
          <a:xfrm>
            <a:off x="5147992" y="2317799"/>
            <a:ext cx="35999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22DA520-79D5-6850-926E-04F8FF30CA93}"/>
              </a:ext>
            </a:extLst>
          </p:cNvPr>
          <p:cNvSpPr/>
          <p:nvPr/>
        </p:nvSpPr>
        <p:spPr bwMode="auto">
          <a:xfrm>
            <a:off x="5483569" y="2107843"/>
            <a:ext cx="744408" cy="419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INT8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4B93527-945C-D03E-F849-E33DE079D5CD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6227977" y="2317798"/>
            <a:ext cx="33557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A7ACBC42-469A-256B-065E-E9B9DE3AE951}"/>
              </a:ext>
            </a:extLst>
          </p:cNvPr>
          <p:cNvSpPr/>
          <p:nvPr/>
        </p:nvSpPr>
        <p:spPr bwMode="auto">
          <a:xfrm>
            <a:off x="6529117" y="2117216"/>
            <a:ext cx="1010278" cy="419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Conv2D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3E609AB-E3AD-1F4F-2E92-56B9B6BDE55B}"/>
              </a:ext>
            </a:extLst>
          </p:cNvPr>
          <p:cNvCxnSpPr>
            <a:cxnSpLocks/>
          </p:cNvCxnSpPr>
          <p:nvPr/>
        </p:nvCxnSpPr>
        <p:spPr bwMode="auto">
          <a:xfrm>
            <a:off x="7027659" y="1830754"/>
            <a:ext cx="6597" cy="2813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222E14F5-6FF2-07EC-09B4-3E26954CE1A1}"/>
              </a:ext>
            </a:extLst>
          </p:cNvPr>
          <p:cNvSpPr/>
          <p:nvPr/>
        </p:nvSpPr>
        <p:spPr bwMode="auto">
          <a:xfrm>
            <a:off x="6156912" y="1346316"/>
            <a:ext cx="1583043" cy="419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权重、激活值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FC172F6-30E9-2F70-818F-ECB8DB738BAA}"/>
              </a:ext>
            </a:extLst>
          </p:cNvPr>
          <p:cNvCxnSpPr>
            <a:cxnSpLocks/>
          </p:cNvCxnSpPr>
          <p:nvPr/>
        </p:nvCxnSpPr>
        <p:spPr bwMode="auto">
          <a:xfrm>
            <a:off x="7030957" y="2587410"/>
            <a:ext cx="6597" cy="2813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357A6C62-F996-5919-8F09-081D56988173}"/>
              </a:ext>
            </a:extLst>
          </p:cNvPr>
          <p:cNvSpPr/>
          <p:nvPr/>
        </p:nvSpPr>
        <p:spPr bwMode="auto">
          <a:xfrm>
            <a:off x="6602937" y="2868801"/>
            <a:ext cx="904504" cy="419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反量化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A8BDA76C-805F-60F0-C468-090B57FA3694}"/>
              </a:ext>
            </a:extLst>
          </p:cNvPr>
          <p:cNvCxnSpPr>
            <a:cxnSpLocks/>
            <a:stCxn id="50" idx="1"/>
          </p:cNvCxnSpPr>
          <p:nvPr/>
        </p:nvCxnSpPr>
        <p:spPr bwMode="auto">
          <a:xfrm flipH="1" flipV="1">
            <a:off x="6227977" y="3078755"/>
            <a:ext cx="374960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EA90B1D9-0621-E6D5-7172-47929733F841}"/>
              </a:ext>
            </a:extLst>
          </p:cNvPr>
          <p:cNvSpPr/>
          <p:nvPr/>
        </p:nvSpPr>
        <p:spPr bwMode="auto">
          <a:xfrm>
            <a:off x="5555568" y="2860259"/>
            <a:ext cx="672409" cy="419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fp32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93B6CE4-7AFA-29D5-E97D-8B54E1E6DE6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72410" y="3071502"/>
            <a:ext cx="374960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E843916D-9C7C-4500-1B4B-13353C848233}"/>
              </a:ext>
            </a:extLst>
          </p:cNvPr>
          <p:cNvSpPr/>
          <p:nvPr/>
        </p:nvSpPr>
        <p:spPr bwMode="auto">
          <a:xfrm>
            <a:off x="4500001" y="2853006"/>
            <a:ext cx="672409" cy="4199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输出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07FAE6E-4344-12F4-CC4D-5513F664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143" y="3915679"/>
            <a:ext cx="3865162" cy="240898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6B21A0C-EE80-E43A-DDD1-2F9A586B1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620" y="4328199"/>
            <a:ext cx="1733550" cy="1019175"/>
          </a:xfrm>
          <a:prstGeom prst="rect">
            <a:avLst/>
          </a:prstGeom>
        </p:spPr>
      </p:pic>
      <p:pic>
        <p:nvPicPr>
          <p:cNvPr id="1024" name="图片 1023">
            <a:extLst>
              <a:ext uri="{FF2B5EF4-FFF2-40B4-BE49-F238E27FC236}">
                <a16:creationId xmlns:a16="http://schemas.microsoft.com/office/drawing/2014/main" id="{25E95D54-4A34-DF14-AA79-6B64B9B75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433" y="5323918"/>
            <a:ext cx="1647825" cy="676275"/>
          </a:xfrm>
          <a:prstGeom prst="rect">
            <a:avLst/>
          </a:prstGeom>
        </p:spPr>
      </p:pic>
      <p:sp>
        <p:nvSpPr>
          <p:cNvPr id="1026" name="文本框 1025">
            <a:extLst>
              <a:ext uri="{FF2B5EF4-FFF2-40B4-BE49-F238E27FC236}">
                <a16:creationId xmlns:a16="http://schemas.microsoft.com/office/drawing/2014/main" id="{B13956F2-BB3B-D53B-4AEC-BC59514EE4F2}"/>
              </a:ext>
            </a:extLst>
          </p:cNvPr>
          <p:cNvSpPr txBox="1"/>
          <p:nvPr/>
        </p:nvSpPr>
        <p:spPr>
          <a:xfrm>
            <a:off x="6634750" y="3921443"/>
            <a:ext cx="196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      线性量化</a:t>
            </a:r>
            <a:endParaRPr lang="en-US" altLang="zh-CN" b="1"/>
          </a:p>
          <a:p>
            <a:r>
              <a:rPr lang="zh-CN" altLang="en-US" b="1"/>
              <a:t>（训练后量化）</a:t>
            </a:r>
          </a:p>
        </p:txBody>
      </p:sp>
    </p:spTree>
    <p:extLst>
      <p:ext uri="{BB962C8B-B14F-4D97-AF65-F5344CB8AC3E}">
        <p14:creationId xmlns:p14="http://schemas.microsoft.com/office/powerpoint/2010/main" val="243594002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6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7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8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9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801" name="矩形 27"/>
          <p:cNvSpPr>
            <a:spLocks noChangeArrowheads="1"/>
          </p:cNvSpPr>
          <p:nvPr/>
        </p:nvSpPr>
        <p:spPr bwMode="auto">
          <a:xfrm>
            <a:off x="428625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二、量化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5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6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295275"/>
          </a:xfrm>
          <a:noFill/>
        </p:spPr>
        <p:txBody>
          <a:bodyPr/>
          <a:lstStyle/>
          <a:p>
            <a:r>
              <a:rPr lang="en-US" altLang="zh-CN"/>
              <a:t>2</a:t>
            </a:r>
          </a:p>
        </p:txBody>
      </p:sp>
      <p:sp>
        <p:nvSpPr>
          <p:cNvPr id="49" name="矩形 44">
            <a:extLst>
              <a:ext uri="{FF2B5EF4-FFF2-40B4-BE49-F238E27FC236}">
                <a16:creationId xmlns:a16="http://schemas.microsoft.com/office/drawing/2014/main" id="{C0434512-CCAA-67EF-234E-B29A10AA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41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量化的分类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直接连接符 17">
            <a:extLst>
              <a:ext uri="{FF2B5EF4-FFF2-40B4-BE49-F238E27FC236}">
                <a16:creationId xmlns:a16="http://schemas.microsoft.com/office/drawing/2014/main" id="{D7431258-9B5D-38B5-D61E-80524476E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E9B0FE-F08E-4645-0C9A-B6F4E85C6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0" y="1569342"/>
            <a:ext cx="6464321" cy="23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C9508A2-87CA-2631-55EA-C45A44FB8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0" y="4162797"/>
            <a:ext cx="30480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5A88A4-D070-635D-CFFC-65ED37DDF225}"/>
              </a:ext>
            </a:extLst>
          </p:cNvPr>
          <p:cNvSpPr txBox="1"/>
          <p:nvPr/>
        </p:nvSpPr>
        <p:spPr>
          <a:xfrm>
            <a:off x="1006291" y="5561684"/>
            <a:ext cx="259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TensorRT</a:t>
            </a:r>
            <a:r>
              <a:rPr lang="zh-CN" altLang="en-US"/>
              <a:t>的量化方法。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F909E0-BE74-5430-6AD6-64E600984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380" y="4310881"/>
            <a:ext cx="4786333" cy="15997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11AD35-48E1-8C66-D4A7-3335C30BD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8" y="6101178"/>
            <a:ext cx="8677276" cy="438150"/>
          </a:xfrm>
          <a:prstGeom prst="rect">
            <a:avLst/>
          </a:prstGeom>
        </p:spPr>
      </p:pic>
      <p:sp>
        <p:nvSpPr>
          <p:cNvPr id="9" name="左大括号 8">
            <a:extLst>
              <a:ext uri="{FF2B5EF4-FFF2-40B4-BE49-F238E27FC236}">
                <a16:creationId xmlns:a16="http://schemas.microsoft.com/office/drawing/2014/main" id="{EC88D85E-C527-D828-A402-9A2099F4E3CD}"/>
              </a:ext>
            </a:extLst>
          </p:cNvPr>
          <p:cNvSpPr/>
          <p:nvPr/>
        </p:nvSpPr>
        <p:spPr bwMode="auto">
          <a:xfrm>
            <a:off x="7379961" y="2349015"/>
            <a:ext cx="287996" cy="1510391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A51AF0-06EB-7E6A-EBD6-03ED23D5C0A3}"/>
              </a:ext>
            </a:extLst>
          </p:cNvPr>
          <p:cNvSpPr txBox="1"/>
          <p:nvPr/>
        </p:nvSpPr>
        <p:spPr>
          <a:xfrm>
            <a:off x="7806569" y="2199374"/>
            <a:ext cx="9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small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D01DE9-265C-A05F-37F9-8EC1D9DEC762}"/>
              </a:ext>
            </a:extLst>
          </p:cNvPr>
          <p:cNvSpPr txBox="1"/>
          <p:nvPr/>
        </p:nvSpPr>
        <p:spPr>
          <a:xfrm>
            <a:off x="7811956" y="3543790"/>
            <a:ext cx="9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tiny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9346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1B15A7-E7CC-6867-FC86-8DA3E3DC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5C415-FC3E-4A35-9E97-8983F3577E10}" type="slidenum">
              <a:rPr lang="zh-CN" altLang="en-US" smtClean="0"/>
              <a:t>7</a:t>
            </a:fld>
            <a:endParaRPr lang="en-US"/>
          </a:p>
        </p:txBody>
      </p:sp>
      <p:sp>
        <p:nvSpPr>
          <p:cNvPr id="5" name="矩形 44">
            <a:extLst>
              <a:ext uri="{FF2B5EF4-FFF2-40B4-BE49-F238E27FC236}">
                <a16:creationId xmlns:a16="http://schemas.microsoft.com/office/drawing/2014/main" id="{8354D6BB-8F27-0D9E-27B0-70A52DD85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41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QAT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量化感知训练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后续改进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17">
            <a:extLst>
              <a:ext uri="{FF2B5EF4-FFF2-40B4-BE49-F238E27FC236}">
                <a16:creationId xmlns:a16="http://schemas.microsoft.com/office/drawing/2014/main" id="{613104EF-D64D-0783-80E5-1CE97E6A0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27">
            <a:extLst>
              <a:ext uri="{FF2B5EF4-FFF2-40B4-BE49-F238E27FC236}">
                <a16:creationId xmlns:a16="http://schemas.microsoft.com/office/drawing/2014/main" id="{027D15DA-8E18-9371-6252-54873BDF9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二、量化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44">
            <a:extLst>
              <a:ext uri="{FF2B5EF4-FFF2-40B4-BE49-F238E27FC236}">
                <a16:creationId xmlns:a16="http://schemas.microsoft.com/office/drawing/2014/main" id="{25DC6CC1-D65A-F74E-871F-F3ABDD79E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378372"/>
            <a:ext cx="6408371" cy="338554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解决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INT8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量化过程中，精度下降大的问题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44">
            <a:extLst>
              <a:ext uri="{FF2B5EF4-FFF2-40B4-BE49-F238E27FC236}">
                <a16:creationId xmlns:a16="http://schemas.microsoft.com/office/drawing/2014/main" id="{0C592D63-6523-2739-D2C8-C6E9A3A9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55" y="2066239"/>
            <a:ext cx="3455952" cy="338554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困难点：量化过程中存在不可导函数，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78D988-E617-5125-A764-E243C6F6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9" y="2568247"/>
            <a:ext cx="3914775" cy="30670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141C4F-6D5D-D0DD-290F-C778BC191056}"/>
              </a:ext>
            </a:extLst>
          </p:cNvPr>
          <p:cNvSpPr txBox="1"/>
          <p:nvPr/>
        </p:nvSpPr>
        <p:spPr>
          <a:xfrm>
            <a:off x="428625" y="588128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这里面有个 </a:t>
            </a:r>
            <a:r>
              <a:rPr lang="en-US" altLang="zh-CN"/>
              <a:t>round </a:t>
            </a:r>
            <a:r>
              <a:rPr lang="zh-CN" altLang="en-US"/>
              <a:t>函数，而这个函数是没法训练的，不能适应反向传播的训练规则。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3E033044-6E01-F5BA-AE78-E63C12C492F7}"/>
              </a:ext>
            </a:extLst>
          </p:cNvPr>
          <p:cNvSpPr/>
          <p:nvPr/>
        </p:nvSpPr>
        <p:spPr bwMode="auto">
          <a:xfrm>
            <a:off x="4284004" y="2241450"/>
            <a:ext cx="1367981" cy="431994"/>
          </a:xfrm>
          <a:prstGeom prst="rightArrow">
            <a:avLst/>
          </a:prstGeom>
          <a:solidFill>
            <a:srgbClr val="962D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C29075-D28E-C34A-BCEA-633FB505C399}"/>
              </a:ext>
            </a:extLst>
          </p:cNvPr>
          <p:cNvSpPr txBox="1"/>
          <p:nvPr/>
        </p:nvSpPr>
        <p:spPr>
          <a:xfrm>
            <a:off x="4284004" y="1998755"/>
            <a:ext cx="115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解决方案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8A2068-BADF-2809-9B8A-AC74F84E5994}"/>
              </a:ext>
            </a:extLst>
          </p:cNvPr>
          <p:cNvSpPr txBox="1"/>
          <p:nvPr/>
        </p:nvSpPr>
        <p:spPr>
          <a:xfrm>
            <a:off x="5640553" y="2274179"/>
            <a:ext cx="188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伪量化节点实现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3F48F8A-E8AE-BFEC-F94F-15474B0F7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37" y="3147500"/>
            <a:ext cx="3867150" cy="24955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7D7F1E7-1DAE-5629-DAF1-DD58DD463769}"/>
              </a:ext>
            </a:extLst>
          </p:cNvPr>
          <p:cNvSpPr txBox="1"/>
          <p:nvPr/>
        </p:nvSpPr>
        <p:spPr>
          <a:xfrm>
            <a:off x="5676027" y="2654865"/>
            <a:ext cx="194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Pytorch</a:t>
            </a:r>
            <a:r>
              <a:rPr lang="zh-CN" altLang="en-US"/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117733346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A6251AD-E815-D8C7-1018-42271544601C}"/>
              </a:ext>
            </a:extLst>
          </p:cNvPr>
          <p:cNvSpPr/>
          <p:nvPr/>
        </p:nvSpPr>
        <p:spPr bwMode="auto">
          <a:xfrm>
            <a:off x="6443974" y="4012935"/>
            <a:ext cx="2368491" cy="22420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0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1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2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3" name="Rectangle 243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4829" name="直接连接符 17"/>
          <p:cNvSpPr>
            <a:spLocks noChangeShapeType="1"/>
          </p:cNvSpPr>
          <p:nvPr/>
        </p:nvSpPr>
        <p:spPr bwMode="auto">
          <a:xfrm>
            <a:off x="539750" y="6561138"/>
            <a:ext cx="8208963" cy="1587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6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7010400" y="6562724"/>
            <a:ext cx="2133600" cy="301363"/>
          </a:xfrm>
          <a:noFill/>
        </p:spPr>
        <p:txBody>
          <a:bodyPr/>
          <a:lstStyle/>
          <a:p>
            <a:fld id="{40049238-9491-4A9D-8A3B-231B91CF3768}" type="slidenum">
              <a:rPr lang="zh-CN" altLang="en-US" smtClean="0"/>
              <a:t>8</a:t>
            </a:fld>
            <a:endParaRPr lang="en-US" altLang="zh-CN"/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369BB553-9FF9-40EE-949D-FAE39B1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3" name="Rectangle 144">
            <a:extLst>
              <a:ext uri="{FF2B5EF4-FFF2-40B4-BE49-F238E27FC236}">
                <a16:creationId xmlns:a16="http://schemas.microsoft.com/office/drawing/2014/main" id="{5C62EC80-729A-46EA-AE97-D10A3EC1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4" name="Rectangle 164">
            <a:extLst>
              <a:ext uri="{FF2B5EF4-FFF2-40B4-BE49-F238E27FC236}">
                <a16:creationId xmlns:a16="http://schemas.microsoft.com/office/drawing/2014/main" id="{692AFCCC-CC3B-4B50-ACF7-A9BA64BE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5" name="Rectangle 223">
            <a:extLst>
              <a:ext uri="{FF2B5EF4-FFF2-40B4-BE49-F238E27FC236}">
                <a16:creationId xmlns:a16="http://schemas.microsoft.com/office/drawing/2014/main" id="{E660C4A3-0DCF-4AF7-8CEC-5C1C03E9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6" name="Rectangle 243">
            <a:extLst>
              <a:ext uri="{FF2B5EF4-FFF2-40B4-BE49-F238E27FC236}">
                <a16:creationId xmlns:a16="http://schemas.microsoft.com/office/drawing/2014/main" id="{438D5462-C737-4925-848D-D56EA046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2AF809-F2D3-4C5A-8585-429B9455F163}"/>
              </a:ext>
            </a:extLst>
          </p:cNvPr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94DF56-6540-4F17-8F3C-8FCF1641BBD4}"/>
              </a:ext>
            </a:extLst>
          </p:cNvPr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44">
            <a:extLst>
              <a:ext uri="{FF2B5EF4-FFF2-40B4-BE49-F238E27FC236}">
                <a16:creationId xmlns:a16="http://schemas.microsoft.com/office/drawing/2014/main" id="{561C41FA-97DA-4E9E-82BF-A9CAF3D0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4" y="814808"/>
            <a:ext cx="6408371" cy="400110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2.1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知识蒸馏的定义（</a:t>
            </a:r>
            <a:r>
              <a:rPr lang="en-US" altLang="zh-CN" sz="2000" b="0" i="0">
                <a:solidFill>
                  <a:srgbClr val="121212"/>
                </a:solidFill>
                <a:effectLst/>
                <a:latin typeface="-apple-system"/>
              </a:rPr>
              <a:t>Knowledge Distillation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直接连接符 17">
            <a:extLst>
              <a:ext uri="{FF2B5EF4-FFF2-40B4-BE49-F238E27FC236}">
                <a16:creationId xmlns:a16="http://schemas.microsoft.com/office/drawing/2014/main" id="{6FDEEF59-FB83-42DC-8E5C-8CD1BB3EA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4067A666-A901-63A4-3AA8-1092193BA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63" y="1232076"/>
            <a:ext cx="8418865" cy="45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70000"/>
              </a:lnSpc>
              <a:buFont typeface="微软雅黑" panose="020B0503020204020204" pitchFamily="34" charset="-122"/>
              <a:buChar char="▌"/>
              <a:defRPr/>
            </a:pP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如何通过已经训练好的模型引导未训练的模型达到更好的效果。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7">
            <a:extLst>
              <a:ext uri="{FF2B5EF4-FFF2-40B4-BE49-F238E27FC236}">
                <a16:creationId xmlns:a16="http://schemas.microsoft.com/office/drawing/2014/main" id="{0B4B07B5-176A-C4A8-2E7A-842CEAF6C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三、知识蒸馏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B0BAE0-B12E-6FAF-9E93-337B9749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56" y="1761350"/>
            <a:ext cx="4651563" cy="1942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EC7852-0AEB-A664-4616-9F2D4A6AB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3" y="3936519"/>
            <a:ext cx="5685513" cy="24642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8C6FEA-3EA1-0659-74E0-6AA59CB16DF4}"/>
              </a:ext>
            </a:extLst>
          </p:cNvPr>
          <p:cNvSpPr txBox="1"/>
          <p:nvPr/>
        </p:nvSpPr>
        <p:spPr>
          <a:xfrm>
            <a:off x="5701284" y="1897360"/>
            <a:ext cx="28087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知识蒸馏的整体流程框架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3C9826F-3158-8DD5-50E1-20505AF4051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443974" y="2266692"/>
            <a:ext cx="661676" cy="5143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0B000BB-CD9D-1CA6-095F-60FFC48CA9EE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105650" y="2266692"/>
            <a:ext cx="742690" cy="5143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D8D0B2A-2836-51B5-80C2-BF083395B6DB}"/>
              </a:ext>
            </a:extLst>
          </p:cNvPr>
          <p:cNvSpPr txBox="1"/>
          <p:nvPr/>
        </p:nvSpPr>
        <p:spPr>
          <a:xfrm>
            <a:off x="5787410" y="2805412"/>
            <a:ext cx="11605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目标蒸馏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A3EBC3-95B1-A207-9D67-D03F40C35775}"/>
              </a:ext>
            </a:extLst>
          </p:cNvPr>
          <p:cNvSpPr txBox="1"/>
          <p:nvPr/>
        </p:nvSpPr>
        <p:spPr>
          <a:xfrm>
            <a:off x="7349459" y="2800216"/>
            <a:ext cx="11605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特征蒸馏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518CB9E-89D6-B790-9603-D611C7180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455" y="4443475"/>
            <a:ext cx="2028825" cy="4857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D5475E0-E6F0-821F-8E25-1A7308D6D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715" y="5381543"/>
            <a:ext cx="2190750" cy="8001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B847A0F-C153-FA77-1606-8B1588C94C22}"/>
              </a:ext>
            </a:extLst>
          </p:cNvPr>
          <p:cNvSpPr txBox="1"/>
          <p:nvPr/>
        </p:nvSpPr>
        <p:spPr>
          <a:xfrm>
            <a:off x="7010400" y="4084805"/>
            <a:ext cx="12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</a:t>
            </a:r>
            <a:r>
              <a:rPr lang="en-US" altLang="zh-CN"/>
              <a:t>softmax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0E77E45-B749-0FC9-133E-52680DF09BE7}"/>
              </a:ext>
            </a:extLst>
          </p:cNvPr>
          <p:cNvSpPr txBox="1"/>
          <p:nvPr/>
        </p:nvSpPr>
        <p:spPr>
          <a:xfrm>
            <a:off x="7034521" y="5079494"/>
            <a:ext cx="12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改</a:t>
            </a:r>
            <a:r>
              <a:rPr lang="en-US" altLang="zh-CN"/>
              <a:t>softmax</a:t>
            </a: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E64AA3-8DB8-E25F-19A1-915199186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579" y="3214952"/>
            <a:ext cx="3269959" cy="7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7598CEE-CEA4-D2B8-A2D0-5FCEADD56F1D}"/>
              </a:ext>
            </a:extLst>
          </p:cNvPr>
          <p:cNvSpPr/>
          <p:nvPr/>
        </p:nvSpPr>
        <p:spPr bwMode="auto">
          <a:xfrm>
            <a:off x="972050" y="3053069"/>
            <a:ext cx="6983903" cy="179844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5" name="Rectangle 78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6" name="Rectangle 144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7" name="Rectangle 164"/>
          <p:cNvSpPr>
            <a:spLocks noChangeArrowheads="1"/>
          </p:cNvSpPr>
          <p:nvPr/>
        </p:nvSpPr>
        <p:spPr bwMode="auto">
          <a:xfrm>
            <a:off x="0" y="457200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8" name="Rectangle 223"/>
          <p:cNvSpPr>
            <a:spLocks noChangeArrowheads="1"/>
          </p:cNvSpPr>
          <p:nvPr/>
        </p:nvSpPr>
        <p:spPr bwMode="auto">
          <a:xfrm>
            <a:off x="0" y="0"/>
            <a:ext cx="89995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799" name="Rectangle 243"/>
          <p:cNvSpPr>
            <a:spLocks noChangeArrowheads="1"/>
          </p:cNvSpPr>
          <p:nvPr/>
        </p:nvSpPr>
        <p:spPr bwMode="auto">
          <a:xfrm>
            <a:off x="0" y="474955"/>
            <a:ext cx="89995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zh-CN"/>
          </a:p>
        </p:txBody>
      </p:sp>
      <p:sp>
        <p:nvSpPr>
          <p:cNvPr id="33801" name="矩形 27"/>
          <p:cNvSpPr>
            <a:spLocks noChangeArrowheads="1"/>
          </p:cNvSpPr>
          <p:nvPr/>
        </p:nvSpPr>
        <p:spPr bwMode="auto">
          <a:xfrm>
            <a:off x="428625" y="306158"/>
            <a:ext cx="6781800" cy="357188"/>
          </a:xfrm>
          <a:prstGeom prst="rect">
            <a:avLst/>
          </a:prstGeom>
          <a:noFill/>
          <a:ln w="9525" algn="ctr">
            <a:noFill/>
            <a:round/>
            <a:tailEnd type="triangle" w="med" len="med"/>
          </a:ln>
        </p:spPr>
        <p:txBody>
          <a:bodyPr anchor="ctr"/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三、主要研究内容与研究方案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0" y="340791"/>
            <a:ext cx="357188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84175" y="340791"/>
            <a:ext cx="88900" cy="285750"/>
          </a:xfrm>
          <a:prstGeom prst="rect">
            <a:avLst/>
          </a:prstGeom>
          <a:solidFill>
            <a:srgbClr val="1F487F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4" name="直接连接符 17"/>
          <p:cNvSpPr>
            <a:spLocks noChangeShapeType="1"/>
          </p:cNvSpPr>
          <p:nvPr/>
        </p:nvSpPr>
        <p:spPr bwMode="auto">
          <a:xfrm>
            <a:off x="539750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6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7010400" y="6562725"/>
            <a:ext cx="2133600" cy="273532"/>
          </a:xfrm>
          <a:noFill/>
        </p:spPr>
        <p:txBody>
          <a:bodyPr/>
          <a:lstStyle/>
          <a:p>
            <a:fld id="{A0558BAD-878D-4C9F-A1B0-08E561DFBF87}" type="slidenum">
              <a:rPr lang="zh-CN" altLang="en-US" smtClean="0"/>
              <a:t>9</a:t>
            </a:fld>
            <a:endParaRPr lang="en-US" altLang="zh-CN"/>
          </a:p>
        </p:txBody>
      </p:sp>
      <p:sp>
        <p:nvSpPr>
          <p:cNvPr id="2" name="直接连接符 17">
            <a:extLst>
              <a:ext uri="{FF2B5EF4-FFF2-40B4-BE49-F238E27FC236}">
                <a16:creationId xmlns:a16="http://schemas.microsoft.com/office/drawing/2014/main" id="{CFB6C57C-75B5-D52A-52AC-D120A3E56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814" y="1222703"/>
            <a:ext cx="8208963" cy="1588"/>
          </a:xfrm>
          <a:prstGeom prst="line">
            <a:avLst/>
          </a:prstGeom>
          <a:noFill/>
          <a:ln w="9525">
            <a:solidFill>
              <a:srgbClr val="595959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F5F93C-37E9-7C28-359F-756113C04D05}"/>
              </a:ext>
            </a:extLst>
          </p:cNvPr>
          <p:cNvSpPr txBox="1"/>
          <p:nvPr/>
        </p:nvSpPr>
        <p:spPr>
          <a:xfrm>
            <a:off x="1261851" y="3515311"/>
            <a:ext cx="158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硬目标损失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5EA31D-FF2D-9E92-A7B4-FA50D2DB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293" y="3175873"/>
            <a:ext cx="4431391" cy="1048208"/>
          </a:xfrm>
          <a:prstGeom prst="rect">
            <a:avLst/>
          </a:prstGeom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9C5AEBD8-8E58-ED73-2E62-335D95751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77170"/>
              </p:ext>
            </p:extLst>
          </p:nvPr>
        </p:nvGraphicFramePr>
        <p:xfrm>
          <a:off x="828052" y="1397000"/>
          <a:ext cx="73439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5975">
                  <a:extLst>
                    <a:ext uri="{9D8B030D-6E8A-4147-A177-3AD203B41FA5}">
                      <a16:colId xmlns:a16="http://schemas.microsoft.com/office/drawing/2014/main" val="1428596401"/>
                    </a:ext>
                  </a:extLst>
                </a:gridCol>
                <a:gridCol w="1835975">
                  <a:extLst>
                    <a:ext uri="{9D8B030D-6E8A-4147-A177-3AD203B41FA5}">
                      <a16:colId xmlns:a16="http://schemas.microsoft.com/office/drawing/2014/main" val="928571442"/>
                    </a:ext>
                  </a:extLst>
                </a:gridCol>
                <a:gridCol w="1835975">
                  <a:extLst>
                    <a:ext uri="{9D8B030D-6E8A-4147-A177-3AD203B41FA5}">
                      <a16:colId xmlns:a16="http://schemas.microsoft.com/office/drawing/2014/main" val="4012268394"/>
                    </a:ext>
                  </a:extLst>
                </a:gridCol>
                <a:gridCol w="1835975">
                  <a:extLst>
                    <a:ext uri="{9D8B030D-6E8A-4147-A177-3AD203B41FA5}">
                      <a16:colId xmlns:a16="http://schemas.microsoft.com/office/drawing/2014/main" val="199972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</a:t>
                      </a:r>
                      <a:r>
                        <a:rPr lang="zh-CN" altLang="en-US"/>
                        <a:t>预测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</a:t>
                      </a:r>
                      <a:r>
                        <a:rPr lang="zh-CN" altLang="en-US"/>
                        <a:t>预测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真实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准确率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8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0.3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0.3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0.1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0.2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2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0.3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0.4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0.2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0.7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21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0.1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0.2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0.5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0.1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0.4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错误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95778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D46C79B-6B0A-DA68-AB15-B8BD993D01DC}"/>
              </a:ext>
            </a:extLst>
          </p:cNvPr>
          <p:cNvSpPr txBox="1"/>
          <p:nvPr/>
        </p:nvSpPr>
        <p:spPr>
          <a:xfrm>
            <a:off x="1250995" y="4234404"/>
            <a:ext cx="158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软目标损失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FAFF56-F45D-A562-125A-F5AC5E4DDF58}"/>
              </a:ext>
            </a:extLst>
          </p:cNvPr>
          <p:cNvSpPr txBox="1"/>
          <p:nvPr/>
        </p:nvSpPr>
        <p:spPr>
          <a:xfrm>
            <a:off x="3207094" y="4234404"/>
            <a:ext cx="408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概率分布之间的计算    如</a:t>
            </a:r>
            <a:r>
              <a:rPr lang="en-US" altLang="zh-CN"/>
              <a:t>:KL</a:t>
            </a:r>
            <a:r>
              <a:rPr lang="zh-CN" altLang="en-US"/>
              <a:t>散度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1FCC592-E07E-7B84-81A1-ED4A7768C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17" y="4937665"/>
            <a:ext cx="8418865" cy="45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70000"/>
              </a:lnSpc>
              <a:buFont typeface="微软雅黑" panose="020B0503020204020204" pitchFamily="34" charset="-122"/>
              <a:buChar char="▌"/>
              <a:defRPr/>
            </a:pP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核心：在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训练时引入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Teacher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的先验知识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F096B56-7682-D57D-650E-884FCFB7EA6E}"/>
              </a:ext>
            </a:extLst>
          </p:cNvPr>
          <p:cNvSpPr/>
          <p:nvPr/>
        </p:nvSpPr>
        <p:spPr bwMode="auto">
          <a:xfrm>
            <a:off x="828052" y="5935294"/>
            <a:ext cx="1583978" cy="229668"/>
          </a:xfrm>
          <a:prstGeom prst="rightArrow">
            <a:avLst/>
          </a:prstGeom>
          <a:solidFill>
            <a:srgbClr val="962D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D3A5AA-4AF6-B004-2805-28FA6BBCC13E}"/>
              </a:ext>
            </a:extLst>
          </p:cNvPr>
          <p:cNvSpPr txBox="1"/>
          <p:nvPr/>
        </p:nvSpPr>
        <p:spPr>
          <a:xfrm>
            <a:off x="2677275" y="5726962"/>
            <a:ext cx="53999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然而，知识蒸馏的方法最开始仅在 图像分类 中得到的比较好的发展，在目标识别任务中效果平平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C3747E-4CE9-7D78-1960-6BE9AC6FB6F3}"/>
              </a:ext>
            </a:extLst>
          </p:cNvPr>
          <p:cNvSpPr txBox="1"/>
          <p:nvPr/>
        </p:nvSpPr>
        <p:spPr>
          <a:xfrm>
            <a:off x="783267" y="814388"/>
            <a:ext cx="4580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目标蒸馏的定义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1030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62D2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23795</TotalTime>
  <Words>1361</Words>
  <Application>Microsoft Office PowerPoint</Application>
  <PresentationFormat>全屏显示(4:3)</PresentationFormat>
  <Paragraphs>253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-apple-system</vt:lpstr>
      <vt:lpstr>等线</vt:lpstr>
      <vt:lpstr>等线 Light</vt:lpstr>
      <vt:lpstr>华文行楷</vt:lpstr>
      <vt:lpstr>微软雅黑</vt:lpstr>
      <vt:lpstr>Arial</vt:lpstr>
      <vt:lpstr>Calibri</vt:lpstr>
      <vt:lpstr>Wingdings</vt:lpstr>
      <vt:lpstr>自定义设计方案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dell</dc:creator>
  <cp:lastModifiedBy>8615645639241</cp:lastModifiedBy>
  <cp:revision>1746</cp:revision>
  <cp:lastPrinted>2020-09-14T02:04:55Z</cp:lastPrinted>
  <dcterms:created xsi:type="dcterms:W3CDTF">2013-01-25T01:44:00Z</dcterms:created>
  <dcterms:modified xsi:type="dcterms:W3CDTF">2022-11-05T02:51:48Z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